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90" r:id="rId2"/>
  </p:sldMasterIdLst>
  <p:notesMasterIdLst>
    <p:notesMasterId r:id="rId43"/>
  </p:notesMasterIdLst>
  <p:sldIdLst>
    <p:sldId id="257" r:id="rId3"/>
    <p:sldId id="258" r:id="rId4"/>
    <p:sldId id="259" r:id="rId5"/>
    <p:sldId id="256" r:id="rId6"/>
    <p:sldId id="262" r:id="rId7"/>
    <p:sldId id="263" r:id="rId8"/>
    <p:sldId id="264" r:id="rId9"/>
    <p:sldId id="265" r:id="rId10"/>
    <p:sldId id="267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2AEA5"/>
    <a:srgbClr val="6F6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64"/>
    <p:restoredTop sz="86433"/>
  </p:normalViewPr>
  <p:slideViewPr>
    <p:cSldViewPr snapToGrid="0" snapToObjects="1">
      <p:cViewPr varScale="1">
        <p:scale>
          <a:sx n="93" d="100"/>
          <a:sy n="93" d="100"/>
        </p:scale>
        <p:origin x="232" y="5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37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29F2B5-21EF-024F-9FCC-BB9F81958CA1}" type="datetimeFigureOut">
              <a:rPr lang="en-US" smtClean="0"/>
              <a:t>8/12/22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E050A-B90D-8045-8F50-C0EFBBF71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3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E050A-B90D-8045-8F50-C0EFBBF711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885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E050A-B90D-8045-8F50-C0EFBBF711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31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E050A-B90D-8045-8F50-C0EFBBF711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244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73C47-AD3E-F626-55E9-564CE6A83C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882B47-F0CE-C1B6-D013-E3554404A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86373-5445-77A3-A56B-F93800D47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F4CF3-A4D3-E840-9971-607F5D4EF43F}" type="datetimeFigureOut">
              <a:rPr lang="en-US" smtClean="0"/>
              <a:t>8/12/22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1407F-FAD4-90D2-83C6-D394FB3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1BAA2-994A-8590-EBD3-DBF8F82EE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509C1-27AE-174A-88C9-59E57A7C3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592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7077A-3FAD-C399-00C7-0F1C5FD1E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F35C5F-C9CF-E732-B733-25B647E94E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C58903-1EC7-24F5-8B24-C824B2BE8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F4CF3-A4D3-E840-9971-607F5D4EF43F}" type="datetimeFigureOut">
              <a:rPr lang="en-US" smtClean="0"/>
              <a:t>8/12/22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D7E38-ED9F-08D2-4F37-9F3107E00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AB541-A8A6-BBB2-1154-6975857A7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509C1-27AE-174A-88C9-59E57A7C3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17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86885C-9B2D-BB06-8EF6-A29B774A53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F7C418-662A-A132-E709-459ED2A64D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2F223D-FEF1-25FC-5D80-91CAD6AEC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F4CF3-A4D3-E840-9971-607F5D4EF43F}" type="datetimeFigureOut">
              <a:rPr lang="en-US" smtClean="0"/>
              <a:t>8/12/22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DE6B70-5BE1-BFB3-45D9-2DCA8AF1C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CD9C6-DCDB-349B-68C5-34E620D39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509C1-27AE-174A-88C9-59E57A7C3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2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0C24E-31A7-204B-B44F-53E231CE2EE0}" type="datetimeFigureOut">
              <a:rPr lang="en-US" smtClean="0"/>
              <a:t>8/12/22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29C1F1F1-6949-FC40-BEA5-639DC692C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667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0C24E-31A7-204B-B44F-53E231CE2EE0}" type="datetimeFigureOut">
              <a:rPr lang="en-US" smtClean="0"/>
              <a:t>8/12/22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1F1F1-6949-FC40-BEA5-639DC692C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481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0C24E-31A7-204B-B44F-53E231CE2EE0}" type="datetimeFigureOut">
              <a:rPr lang="en-US" smtClean="0"/>
              <a:t>8/12/22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29C1F1F1-6949-FC40-BEA5-639DC692C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61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0C24E-31A7-204B-B44F-53E231CE2EE0}" type="datetimeFigureOut">
              <a:rPr lang="en-US" smtClean="0"/>
              <a:t>8/12/22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1F1F1-6949-FC40-BEA5-639DC692C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06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0C24E-31A7-204B-B44F-53E231CE2EE0}" type="datetimeFigureOut">
              <a:rPr lang="en-US" smtClean="0"/>
              <a:t>8/12/22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1F1F1-6949-FC40-BEA5-639DC692C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683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0C24E-31A7-204B-B44F-53E231CE2EE0}" type="datetimeFigureOut">
              <a:rPr lang="en-US" smtClean="0"/>
              <a:t>8/12/22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1F1F1-6949-FC40-BEA5-639DC692C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6993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0C24E-31A7-204B-B44F-53E231CE2EE0}" type="datetimeFigureOut">
              <a:rPr lang="en-US" smtClean="0"/>
              <a:t>8/12/22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1F1F1-6949-FC40-BEA5-639DC692C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8253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0C24E-31A7-204B-B44F-53E231CE2EE0}" type="datetimeFigureOut">
              <a:rPr lang="en-US" smtClean="0"/>
              <a:t>8/12/22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1F1F1-6949-FC40-BEA5-639DC692C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21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88E45-A0AF-6904-87BB-6BA5CE117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4E842-C602-D2E4-3005-A0B7FB7C4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A5DD1-64E8-F488-083F-BC704B16E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F4CF3-A4D3-E840-9971-607F5D4EF43F}" type="datetimeFigureOut">
              <a:rPr lang="en-US" smtClean="0"/>
              <a:t>8/12/22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EE80D4-D879-0DF3-DB9F-5BC7CBF4F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3635F-C5B3-3364-58FD-C02F94706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509C1-27AE-174A-88C9-59E57A7C3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1612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0C24E-31A7-204B-B44F-53E231CE2EE0}" type="datetimeFigureOut">
              <a:rPr lang="en-US" smtClean="0"/>
              <a:t>8/12/22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1F1F1-6949-FC40-BEA5-639DC692C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7093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0C24E-31A7-204B-B44F-53E231CE2EE0}" type="datetimeFigureOut">
              <a:rPr lang="en-US" smtClean="0"/>
              <a:t>8/12/22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29C1F1F1-6949-FC40-BEA5-639DC692C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9932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0C24E-31A7-204B-B44F-53E231CE2EE0}" type="datetimeFigureOut">
              <a:rPr lang="en-US" smtClean="0"/>
              <a:t>8/12/22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29C1F1F1-6949-FC40-BEA5-639DC692C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49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0C24E-31A7-204B-B44F-53E231CE2EE0}" type="datetimeFigureOut">
              <a:rPr lang="en-US" smtClean="0"/>
              <a:t>8/12/22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29C1F1F1-6949-FC40-BEA5-639DC692C74A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35212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0C24E-31A7-204B-B44F-53E231CE2EE0}" type="datetimeFigureOut">
              <a:rPr lang="en-US" smtClean="0"/>
              <a:t>8/12/22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29C1F1F1-6949-FC40-BEA5-639DC692C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1323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0C24E-31A7-204B-B44F-53E231CE2EE0}" type="datetimeFigureOut">
              <a:rPr lang="en-US" smtClean="0"/>
              <a:t>8/12/22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1F1F1-6949-FC40-BEA5-639DC692C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877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0C24E-31A7-204B-B44F-53E231CE2EE0}" type="datetimeFigureOut">
              <a:rPr lang="en-US" smtClean="0"/>
              <a:t>8/12/22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1F1F1-6949-FC40-BEA5-639DC692C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989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0C24E-31A7-204B-B44F-53E231CE2EE0}" type="datetimeFigureOut">
              <a:rPr lang="en-US" smtClean="0"/>
              <a:t>8/12/22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1F1F1-6949-FC40-BEA5-639DC692C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5593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080C24E-31A7-204B-B44F-53E231CE2EE0}" type="datetimeFigureOut">
              <a:rPr lang="en-US" smtClean="0"/>
              <a:t>8/12/22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29C1F1F1-6949-FC40-BEA5-639DC692C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002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1E6BA-FC8E-D0AC-1F43-3550886D1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F9B40A-7572-34C1-BCC2-A0C6E045A5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F7C11-1915-B12E-536D-0EBC204E6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F4CF3-A4D3-E840-9971-607F5D4EF43F}" type="datetimeFigureOut">
              <a:rPr lang="en-US" smtClean="0"/>
              <a:t>8/12/22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139E1D-037D-4A36-713C-0291B3447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17C9C5-A34C-1FB4-47EC-8F36ADA93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509C1-27AE-174A-88C9-59E57A7C3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486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41416-9669-5568-4061-296A33CFE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672EF-7CB7-30ED-1029-FBA9158BD3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54BC78-777D-F4BE-6D98-AFE6861BC7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B688A0-7B8C-995B-696D-74BFD2543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F4CF3-A4D3-E840-9971-607F5D4EF43F}" type="datetimeFigureOut">
              <a:rPr lang="en-US" smtClean="0"/>
              <a:t>8/12/22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F1651E-4FE7-F5F0-067F-5A71919A1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336945-AA8E-33F0-F823-8166669CF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509C1-27AE-174A-88C9-59E57A7C3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57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D8D45-DAD3-6D14-080C-D5F8E5D2C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EAD281-69D7-AE0F-DF47-64C68D0A6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887440-EAAF-B70F-2723-458C56CA54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F28BB-CB8B-AA04-2FA3-EFEC21AAB0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E60F76-F71F-4C4E-135F-D1BE635599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A9E094-87BF-96D4-601B-FDF6B79AF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F4CF3-A4D3-E840-9971-607F5D4EF43F}" type="datetimeFigureOut">
              <a:rPr lang="en-US" smtClean="0"/>
              <a:t>8/12/22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E6C829-D704-48A8-3436-95E23E0F0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8DA98C-A9C7-486A-4765-F13F11CA1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509C1-27AE-174A-88C9-59E57A7C3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953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123C5-9775-2705-F8D0-231BB1C8A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857A2E-573D-49FC-D95E-95DD62C0F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F4CF3-A4D3-E840-9971-607F5D4EF43F}" type="datetimeFigureOut">
              <a:rPr lang="en-US" smtClean="0"/>
              <a:t>8/12/22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36263-093C-3433-D00B-5A5B3364E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E31DA5-8FA9-30C3-750D-EE091980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509C1-27AE-174A-88C9-59E57A7C3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790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ACB585-E516-86B3-9801-CEE3503D7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F4CF3-A4D3-E840-9971-607F5D4EF43F}" type="datetimeFigureOut">
              <a:rPr lang="en-US" smtClean="0"/>
              <a:t>8/12/22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BDCAFB-20ED-FD0B-C990-DBB82C796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24BAEF-5EEE-8C68-DFA1-95921466F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509C1-27AE-174A-88C9-59E57A7C3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98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25432-EF00-14C1-6E5A-5D8702D19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6F5E2-FAB5-AD27-6F0D-4EBD12C8E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1C43B5-DAA9-D79B-904A-5387CB75AC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6495D2-6BFB-29C2-0490-8F8969EA6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F4CF3-A4D3-E840-9971-607F5D4EF43F}" type="datetimeFigureOut">
              <a:rPr lang="en-US" smtClean="0"/>
              <a:t>8/12/22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A7C47C-C641-E961-2516-324639C0B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4DF7-4C36-B95C-BF47-F95C53A5B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509C1-27AE-174A-88C9-59E57A7C3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278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5C2CD-4BBE-876B-AC64-026F64BFD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10DB5C-E1D4-70D8-EC58-BA50172C00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FF4658-9B0A-4275-A192-6FB4B65155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510461-6853-E846-A22B-825E83A23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F4CF3-A4D3-E840-9971-607F5D4EF43F}" type="datetimeFigureOut">
              <a:rPr lang="en-US" smtClean="0"/>
              <a:t>8/12/22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5F6FA8-39E0-A35B-7D24-372E57155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F8F413-1442-427C-9B1B-443DE600F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509C1-27AE-174A-88C9-59E57A7C3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551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517455-A2F7-983C-34DD-84118FBF5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867BAB-E9FC-1A67-582A-56B2E0BD15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4F3B54-C724-6A16-B44E-F726C496E3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F4CF3-A4D3-E840-9971-607F5D4EF43F}" type="datetimeFigureOut">
              <a:rPr lang="en-US" smtClean="0"/>
              <a:t>8/12/22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D82F2-61C8-3CDC-3F0E-128C6E0598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189F31-CD85-733F-AE2D-9D34AE7B27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509C1-27AE-174A-88C9-59E57A7C3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620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F4CF3-A4D3-E840-9971-607F5D4EF43F}" type="datetimeFigureOut">
              <a:rPr lang="en-US" smtClean="0"/>
              <a:t>8/12/22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509C1-27AE-174A-88C9-59E57A7C3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4853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83E3A-32B9-3715-6315-3D00124D6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PRPOA – Corner Lots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F8779-FDC4-B225-E4E9-C9226FA34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400" dirty="0"/>
              <a:t>Purpose of Presentation</a:t>
            </a:r>
          </a:p>
          <a:p>
            <a:pPr lvl="1"/>
            <a:r>
              <a:rPr lang="en-US" sz="4000" dirty="0"/>
              <a:t>Explain the process of Identifying</a:t>
            </a:r>
          </a:p>
          <a:p>
            <a:pPr lvl="2"/>
            <a:r>
              <a:rPr lang="en-US" sz="3600" dirty="0"/>
              <a:t>Front Property Line</a:t>
            </a:r>
          </a:p>
          <a:p>
            <a:pPr lvl="2"/>
            <a:r>
              <a:rPr lang="en-US" sz="3600" dirty="0"/>
              <a:t>Front Line of the Main Structure</a:t>
            </a:r>
          </a:p>
          <a:p>
            <a:pPr lvl="2"/>
            <a:r>
              <a:rPr lang="en-US" sz="3600" dirty="0"/>
              <a:t>Rear Line of the Main Structure</a:t>
            </a:r>
          </a:p>
          <a:p>
            <a:pPr lvl="1"/>
            <a:r>
              <a:rPr lang="en-US" sz="3800" dirty="0"/>
              <a:t>Goal – provide most usable space for every Member. </a:t>
            </a:r>
          </a:p>
        </p:txBody>
      </p:sp>
    </p:spTree>
    <p:extLst>
      <p:ext uri="{BB962C8B-B14F-4D97-AF65-F5344CB8AC3E}">
        <p14:creationId xmlns:p14="http://schemas.microsoft.com/office/powerpoint/2010/main" val="174225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29"/>
    </mc:Choice>
    <mc:Fallback xmlns="">
      <p:transition spd="slow" advTm="1062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A1699-4BE1-5CA6-1A19-A73AE2545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Determine the two most outer rear corners (closest to rear and each sides of the property) of the Main Structure, excluding pool and cage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F54F22-15C4-1485-931B-E7C16135F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378" y="2000922"/>
            <a:ext cx="8634804" cy="485707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1D623A4-CC18-9991-3662-D86CED382823}"/>
              </a:ext>
            </a:extLst>
          </p:cNvPr>
          <p:cNvSpPr/>
          <p:nvPr/>
        </p:nvSpPr>
        <p:spPr>
          <a:xfrm>
            <a:off x="1765006" y="2137144"/>
            <a:ext cx="7899990" cy="501478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17E72F-68E3-5D76-C1C2-CCEDB73E5451}"/>
              </a:ext>
            </a:extLst>
          </p:cNvPr>
          <p:cNvSpPr/>
          <p:nvPr/>
        </p:nvSpPr>
        <p:spPr>
          <a:xfrm rot="21423723">
            <a:off x="1766217" y="2185056"/>
            <a:ext cx="1497217" cy="4497572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C37BEC-FCF4-2670-7666-8DA6D14A9F97}"/>
              </a:ext>
            </a:extLst>
          </p:cNvPr>
          <p:cNvSpPr/>
          <p:nvPr/>
        </p:nvSpPr>
        <p:spPr>
          <a:xfrm>
            <a:off x="1659378" y="5296970"/>
            <a:ext cx="8634804" cy="1408630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97049B-62B1-35A7-B8B0-B51F99A69679}"/>
              </a:ext>
            </a:extLst>
          </p:cNvPr>
          <p:cNvSpPr/>
          <p:nvPr/>
        </p:nvSpPr>
        <p:spPr>
          <a:xfrm rot="21225038">
            <a:off x="7571155" y="2113954"/>
            <a:ext cx="2322256" cy="4497572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2A7484-F6AA-4991-3987-D14229C16B24}"/>
              </a:ext>
            </a:extLst>
          </p:cNvPr>
          <p:cNvSpPr/>
          <p:nvPr/>
        </p:nvSpPr>
        <p:spPr>
          <a:xfrm>
            <a:off x="2435221" y="3506131"/>
            <a:ext cx="6303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1D4E15A-58DC-8BA7-266E-0E602644291D}"/>
              </a:ext>
            </a:extLst>
          </p:cNvPr>
          <p:cNvSpPr/>
          <p:nvPr/>
        </p:nvSpPr>
        <p:spPr>
          <a:xfrm>
            <a:off x="4281267" y="4554885"/>
            <a:ext cx="137863" cy="12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FAF886-52C5-3AD8-D5ED-7013845D2C29}"/>
              </a:ext>
            </a:extLst>
          </p:cNvPr>
          <p:cNvSpPr/>
          <p:nvPr/>
        </p:nvSpPr>
        <p:spPr>
          <a:xfrm>
            <a:off x="4281267" y="4752410"/>
            <a:ext cx="137863" cy="12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D88016-93C8-383E-2127-630A5F26D411}"/>
              </a:ext>
            </a:extLst>
          </p:cNvPr>
          <p:cNvCxnSpPr/>
          <p:nvPr/>
        </p:nvCxnSpPr>
        <p:spPr>
          <a:xfrm flipH="1" flipV="1">
            <a:off x="4233725" y="2771294"/>
            <a:ext cx="137863" cy="23930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B16127E3-5750-FA3B-D03C-BD8D902DE27E}"/>
              </a:ext>
            </a:extLst>
          </p:cNvPr>
          <p:cNvSpPr/>
          <p:nvPr/>
        </p:nvSpPr>
        <p:spPr>
          <a:xfrm>
            <a:off x="5539791" y="4190450"/>
            <a:ext cx="137863" cy="12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6EC65BA-A05A-3E42-5521-7B7936CDAB5B}"/>
              </a:ext>
            </a:extLst>
          </p:cNvPr>
          <p:cNvSpPr/>
          <p:nvPr/>
        </p:nvSpPr>
        <p:spPr>
          <a:xfrm>
            <a:off x="5608722" y="4752409"/>
            <a:ext cx="137863" cy="12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27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32"/>
    </mc:Choice>
    <mc:Fallback xmlns="">
      <p:transition spd="slow" advTm="9232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A1699-4BE1-5CA6-1A19-A73AE2545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Extend a line separately through each point parallel to the Front Line of the Main Structure out to the side property lines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F54F22-15C4-1485-931B-E7C16135F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378" y="2000922"/>
            <a:ext cx="8634804" cy="485707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D1AB1EC-3CC2-F537-CA2B-CDC5EFEB2541}"/>
              </a:ext>
            </a:extLst>
          </p:cNvPr>
          <p:cNvSpPr/>
          <p:nvPr/>
        </p:nvSpPr>
        <p:spPr>
          <a:xfrm>
            <a:off x="1765006" y="2137144"/>
            <a:ext cx="7899990" cy="501478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B9F948D-E189-3FB6-2FE4-7EFB4327D0D8}"/>
              </a:ext>
            </a:extLst>
          </p:cNvPr>
          <p:cNvSpPr/>
          <p:nvPr/>
        </p:nvSpPr>
        <p:spPr>
          <a:xfrm rot="21423723">
            <a:off x="1766217" y="2185056"/>
            <a:ext cx="1497217" cy="4497572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AE59A99-FB90-6A35-9461-262F4FF262DB}"/>
              </a:ext>
            </a:extLst>
          </p:cNvPr>
          <p:cNvSpPr/>
          <p:nvPr/>
        </p:nvSpPr>
        <p:spPr>
          <a:xfrm>
            <a:off x="1659378" y="5296970"/>
            <a:ext cx="8634804" cy="1408630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6330CA-E572-6FE8-FC5C-A96E527AE86F}"/>
              </a:ext>
            </a:extLst>
          </p:cNvPr>
          <p:cNvSpPr/>
          <p:nvPr/>
        </p:nvSpPr>
        <p:spPr>
          <a:xfrm rot="21225038">
            <a:off x="7571155" y="2113954"/>
            <a:ext cx="2322256" cy="4497572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2A7484-F6AA-4991-3987-D14229C16B24}"/>
              </a:ext>
            </a:extLst>
          </p:cNvPr>
          <p:cNvSpPr/>
          <p:nvPr/>
        </p:nvSpPr>
        <p:spPr>
          <a:xfrm>
            <a:off x="2435221" y="3506131"/>
            <a:ext cx="6303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1D4E15A-58DC-8BA7-266E-0E602644291D}"/>
              </a:ext>
            </a:extLst>
          </p:cNvPr>
          <p:cNvSpPr/>
          <p:nvPr/>
        </p:nvSpPr>
        <p:spPr>
          <a:xfrm>
            <a:off x="4281267" y="4554885"/>
            <a:ext cx="137863" cy="12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FAF886-52C5-3AD8-D5ED-7013845D2C29}"/>
              </a:ext>
            </a:extLst>
          </p:cNvPr>
          <p:cNvSpPr/>
          <p:nvPr/>
        </p:nvSpPr>
        <p:spPr>
          <a:xfrm>
            <a:off x="4281267" y="4752410"/>
            <a:ext cx="137863" cy="12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D88016-93C8-383E-2127-630A5F26D411}"/>
              </a:ext>
            </a:extLst>
          </p:cNvPr>
          <p:cNvCxnSpPr/>
          <p:nvPr/>
        </p:nvCxnSpPr>
        <p:spPr>
          <a:xfrm flipH="1" flipV="1">
            <a:off x="4233725" y="2771294"/>
            <a:ext cx="137863" cy="23930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B16127E3-5750-FA3B-D03C-BD8D902DE27E}"/>
              </a:ext>
            </a:extLst>
          </p:cNvPr>
          <p:cNvSpPr/>
          <p:nvPr/>
        </p:nvSpPr>
        <p:spPr>
          <a:xfrm>
            <a:off x="5539791" y="4190450"/>
            <a:ext cx="137863" cy="12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6EC65BA-A05A-3E42-5521-7B7936CDAB5B}"/>
              </a:ext>
            </a:extLst>
          </p:cNvPr>
          <p:cNvSpPr/>
          <p:nvPr/>
        </p:nvSpPr>
        <p:spPr>
          <a:xfrm>
            <a:off x="5608722" y="4752409"/>
            <a:ext cx="137863" cy="12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48A583F-F3B8-F78C-D810-636524EBB94E}"/>
              </a:ext>
            </a:extLst>
          </p:cNvPr>
          <p:cNvCxnSpPr/>
          <p:nvPr/>
        </p:nvCxnSpPr>
        <p:spPr>
          <a:xfrm flipH="1" flipV="1">
            <a:off x="5526621" y="2771294"/>
            <a:ext cx="137863" cy="23930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59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00"/>
    </mc:Choice>
    <mc:Fallback xmlns="">
      <p:transition spd="slow" advTm="72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A1699-4BE1-5CA6-1A19-A73AE2545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860" y="778628"/>
            <a:ext cx="9613861" cy="1080938"/>
          </a:xfrm>
        </p:spPr>
        <p:txBody>
          <a:bodyPr>
            <a:normAutofit/>
          </a:bodyPr>
          <a:lstStyle/>
          <a:p>
            <a:r>
              <a:rPr lang="en-US" dirty="0"/>
              <a:t>This would be the rear line of the Main Structure for 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F54F22-15C4-1485-931B-E7C16135F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378" y="2000922"/>
            <a:ext cx="8634804" cy="485707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79B04AF-C394-CC3B-6D78-8C348530A1DF}"/>
              </a:ext>
            </a:extLst>
          </p:cNvPr>
          <p:cNvSpPr/>
          <p:nvPr/>
        </p:nvSpPr>
        <p:spPr>
          <a:xfrm>
            <a:off x="1765006" y="2137144"/>
            <a:ext cx="7899990" cy="501478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5C8A8E-7184-034F-8A2D-025D3C274DEF}"/>
              </a:ext>
            </a:extLst>
          </p:cNvPr>
          <p:cNvSpPr/>
          <p:nvPr/>
        </p:nvSpPr>
        <p:spPr>
          <a:xfrm rot="21423723">
            <a:off x="1766217" y="2185056"/>
            <a:ext cx="1497217" cy="4497572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30A401-CD6B-E33A-592C-7A1965313E02}"/>
              </a:ext>
            </a:extLst>
          </p:cNvPr>
          <p:cNvSpPr/>
          <p:nvPr/>
        </p:nvSpPr>
        <p:spPr>
          <a:xfrm>
            <a:off x="1659378" y="5296970"/>
            <a:ext cx="8634804" cy="1408630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FFFFCEC-C7A8-C51F-7B4F-4213B3457234}"/>
              </a:ext>
            </a:extLst>
          </p:cNvPr>
          <p:cNvSpPr/>
          <p:nvPr/>
        </p:nvSpPr>
        <p:spPr>
          <a:xfrm rot="21225038">
            <a:off x="7571155" y="2113954"/>
            <a:ext cx="2322256" cy="4497572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2A7484-F6AA-4991-3987-D14229C16B24}"/>
              </a:ext>
            </a:extLst>
          </p:cNvPr>
          <p:cNvSpPr/>
          <p:nvPr/>
        </p:nvSpPr>
        <p:spPr>
          <a:xfrm>
            <a:off x="2435221" y="3506131"/>
            <a:ext cx="6303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1D4E15A-58DC-8BA7-266E-0E602644291D}"/>
              </a:ext>
            </a:extLst>
          </p:cNvPr>
          <p:cNvSpPr/>
          <p:nvPr/>
        </p:nvSpPr>
        <p:spPr>
          <a:xfrm>
            <a:off x="4281267" y="4554885"/>
            <a:ext cx="137863" cy="12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FAF886-52C5-3AD8-D5ED-7013845D2C29}"/>
              </a:ext>
            </a:extLst>
          </p:cNvPr>
          <p:cNvSpPr/>
          <p:nvPr/>
        </p:nvSpPr>
        <p:spPr>
          <a:xfrm>
            <a:off x="4281267" y="4752410"/>
            <a:ext cx="137863" cy="12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D88016-93C8-383E-2127-630A5F26D411}"/>
              </a:ext>
            </a:extLst>
          </p:cNvPr>
          <p:cNvCxnSpPr/>
          <p:nvPr/>
        </p:nvCxnSpPr>
        <p:spPr>
          <a:xfrm flipH="1" flipV="1">
            <a:off x="4233725" y="2771294"/>
            <a:ext cx="137863" cy="23930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B16127E3-5750-FA3B-D03C-BD8D902DE27E}"/>
              </a:ext>
            </a:extLst>
          </p:cNvPr>
          <p:cNvSpPr/>
          <p:nvPr/>
        </p:nvSpPr>
        <p:spPr>
          <a:xfrm>
            <a:off x="5539791" y="4190450"/>
            <a:ext cx="137863" cy="12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6EC65BA-A05A-3E42-5521-7B7936CDAB5B}"/>
              </a:ext>
            </a:extLst>
          </p:cNvPr>
          <p:cNvSpPr/>
          <p:nvPr/>
        </p:nvSpPr>
        <p:spPr>
          <a:xfrm>
            <a:off x="5608722" y="4752409"/>
            <a:ext cx="137863" cy="12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48A583F-F3B8-F78C-D810-636524EBB94E}"/>
              </a:ext>
            </a:extLst>
          </p:cNvPr>
          <p:cNvCxnSpPr/>
          <p:nvPr/>
        </p:nvCxnSpPr>
        <p:spPr>
          <a:xfrm flipH="1" flipV="1">
            <a:off x="5526621" y="2771294"/>
            <a:ext cx="137863" cy="23930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7A8E2EC1-6A0E-53C5-7F10-A51762913308}"/>
              </a:ext>
            </a:extLst>
          </p:cNvPr>
          <p:cNvSpPr/>
          <p:nvPr/>
        </p:nvSpPr>
        <p:spPr>
          <a:xfrm rot="21447174">
            <a:off x="5628867" y="2728569"/>
            <a:ext cx="1975994" cy="2393004"/>
          </a:xfrm>
          <a:prstGeom prst="rect">
            <a:avLst/>
          </a:prstGeom>
          <a:solidFill>
            <a:srgbClr val="FF0000">
              <a:alpha val="19268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59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56"/>
    </mc:Choice>
    <mc:Fallback xmlns="">
      <p:transition spd="slow" advTm="9056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A1699-4BE1-5CA6-1A19-A73AE2545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860" y="778628"/>
            <a:ext cx="9613861" cy="1080938"/>
          </a:xfrm>
        </p:spPr>
        <p:txBody>
          <a:bodyPr>
            <a:normAutofit/>
          </a:bodyPr>
          <a:lstStyle/>
          <a:p>
            <a:r>
              <a:rPr lang="en-US" dirty="0"/>
              <a:t>Now Do the Same Thing for street 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F54F22-15C4-1485-931B-E7C16135F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378" y="2000922"/>
            <a:ext cx="8634804" cy="485707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67BE15C-70AF-CA22-9242-EEA95EB1D284}"/>
              </a:ext>
            </a:extLst>
          </p:cNvPr>
          <p:cNvSpPr/>
          <p:nvPr/>
        </p:nvSpPr>
        <p:spPr>
          <a:xfrm>
            <a:off x="1765006" y="2137144"/>
            <a:ext cx="7899990" cy="501478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CACCDA-FB61-BE12-28BA-797268A93087}"/>
              </a:ext>
            </a:extLst>
          </p:cNvPr>
          <p:cNvSpPr/>
          <p:nvPr/>
        </p:nvSpPr>
        <p:spPr>
          <a:xfrm rot="21423723">
            <a:off x="1766217" y="2185056"/>
            <a:ext cx="1497217" cy="4497572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69B0C4-D566-82ED-0D62-18387674D298}"/>
              </a:ext>
            </a:extLst>
          </p:cNvPr>
          <p:cNvSpPr/>
          <p:nvPr/>
        </p:nvSpPr>
        <p:spPr>
          <a:xfrm>
            <a:off x="1659378" y="5296970"/>
            <a:ext cx="8634804" cy="1408630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36F8BF-21D5-50C0-2158-6FB630DD8045}"/>
              </a:ext>
            </a:extLst>
          </p:cNvPr>
          <p:cNvSpPr/>
          <p:nvPr/>
        </p:nvSpPr>
        <p:spPr>
          <a:xfrm rot="21225038">
            <a:off x="7571155" y="2113954"/>
            <a:ext cx="2322256" cy="4497572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895499F-BF09-4F67-94A3-7F909BA027B2}"/>
              </a:ext>
            </a:extLst>
          </p:cNvPr>
          <p:cNvSpPr/>
          <p:nvPr/>
        </p:nvSpPr>
        <p:spPr>
          <a:xfrm>
            <a:off x="4967929" y="1875208"/>
            <a:ext cx="6030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</a:t>
            </a:r>
            <a:endParaRPr lang="en-US" sz="5400" b="1" cap="none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459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90"/>
    </mc:Choice>
    <mc:Fallback xmlns="">
      <p:transition spd="slow" advTm="289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A1699-4BE1-5CA6-1A19-A73AE2545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860" y="778628"/>
            <a:ext cx="9613861" cy="1080938"/>
          </a:xfrm>
        </p:spPr>
        <p:txBody>
          <a:bodyPr>
            <a:normAutofit/>
          </a:bodyPr>
          <a:lstStyle/>
          <a:p>
            <a:r>
              <a:rPr lang="en-US" dirty="0"/>
              <a:t>For Side B: Determine the two most forward corners (closest to Street 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F54F22-15C4-1485-931B-E7C16135F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378" y="2000922"/>
            <a:ext cx="8634804" cy="485707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D0DA532-9CAD-CA88-9DC1-AE469664D12F}"/>
              </a:ext>
            </a:extLst>
          </p:cNvPr>
          <p:cNvSpPr/>
          <p:nvPr/>
        </p:nvSpPr>
        <p:spPr>
          <a:xfrm>
            <a:off x="1765006" y="2137144"/>
            <a:ext cx="7899990" cy="501478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4E1EAF-2BA9-B05E-93DC-568495DFA0D9}"/>
              </a:ext>
            </a:extLst>
          </p:cNvPr>
          <p:cNvSpPr/>
          <p:nvPr/>
        </p:nvSpPr>
        <p:spPr>
          <a:xfrm rot="21423723">
            <a:off x="1766217" y="2185056"/>
            <a:ext cx="1497217" cy="4497572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3F1CE9-361B-79A0-A9D2-01E5A6765E61}"/>
              </a:ext>
            </a:extLst>
          </p:cNvPr>
          <p:cNvSpPr/>
          <p:nvPr/>
        </p:nvSpPr>
        <p:spPr>
          <a:xfrm>
            <a:off x="1659378" y="5296970"/>
            <a:ext cx="8634804" cy="1408630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6D4437-1837-D70D-6212-A06D927B2EB5}"/>
              </a:ext>
            </a:extLst>
          </p:cNvPr>
          <p:cNvSpPr/>
          <p:nvPr/>
        </p:nvSpPr>
        <p:spPr>
          <a:xfrm rot="21225038">
            <a:off x="7571155" y="2113954"/>
            <a:ext cx="2322256" cy="4497572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FCB72C4-47B6-E7D0-7B15-20936587B7DD}"/>
              </a:ext>
            </a:extLst>
          </p:cNvPr>
          <p:cNvSpPr/>
          <p:nvPr/>
        </p:nvSpPr>
        <p:spPr>
          <a:xfrm>
            <a:off x="5502047" y="4154107"/>
            <a:ext cx="137863" cy="1296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EF0B6B0-AF44-3B9A-25F5-050082E05187}"/>
              </a:ext>
            </a:extLst>
          </p:cNvPr>
          <p:cNvSpPr/>
          <p:nvPr/>
        </p:nvSpPr>
        <p:spPr>
          <a:xfrm>
            <a:off x="4521491" y="4213922"/>
            <a:ext cx="137863" cy="1296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895499F-BF09-4F67-94A3-7F909BA027B2}"/>
              </a:ext>
            </a:extLst>
          </p:cNvPr>
          <p:cNvSpPr/>
          <p:nvPr/>
        </p:nvSpPr>
        <p:spPr>
          <a:xfrm>
            <a:off x="4967929" y="1875208"/>
            <a:ext cx="6030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</a:t>
            </a:r>
            <a:endParaRPr lang="en-US" sz="5400" b="1" cap="none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493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94"/>
    </mc:Choice>
    <mc:Fallback xmlns="">
      <p:transition spd="slow" advTm="5994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A1699-4BE1-5CA6-1A19-A73AE2545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860" y="778628"/>
            <a:ext cx="9613861" cy="1080938"/>
          </a:xfrm>
        </p:spPr>
        <p:txBody>
          <a:bodyPr>
            <a:normAutofit/>
          </a:bodyPr>
          <a:lstStyle/>
          <a:p>
            <a:r>
              <a:rPr lang="en-US" dirty="0"/>
              <a:t>For Side B: extend a line through these two points out to the side property lines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F54F22-15C4-1485-931B-E7C16135F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9378" y="2000922"/>
            <a:ext cx="8634804" cy="485707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FCB72C4-47B6-E7D0-7B15-20936587B7DD}"/>
              </a:ext>
            </a:extLst>
          </p:cNvPr>
          <p:cNvSpPr/>
          <p:nvPr/>
        </p:nvSpPr>
        <p:spPr>
          <a:xfrm>
            <a:off x="5502047" y="4154107"/>
            <a:ext cx="137863" cy="1296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0799813-306A-9AD3-0CAA-5300C45B1C7C}"/>
              </a:ext>
            </a:extLst>
          </p:cNvPr>
          <p:cNvCxnSpPr>
            <a:cxnSpLocks/>
          </p:cNvCxnSpPr>
          <p:nvPr/>
        </p:nvCxnSpPr>
        <p:spPr>
          <a:xfrm flipV="1">
            <a:off x="3318485" y="4188643"/>
            <a:ext cx="4060215" cy="9010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702AC8D5-FB0F-1CD3-36C8-889833E76540}"/>
              </a:ext>
            </a:extLst>
          </p:cNvPr>
          <p:cNvSpPr/>
          <p:nvPr/>
        </p:nvSpPr>
        <p:spPr>
          <a:xfrm>
            <a:off x="1765006" y="2137144"/>
            <a:ext cx="7899990" cy="501478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6CF960-5467-9129-6CA8-FA09033862AE}"/>
              </a:ext>
            </a:extLst>
          </p:cNvPr>
          <p:cNvSpPr/>
          <p:nvPr/>
        </p:nvSpPr>
        <p:spPr>
          <a:xfrm rot="21423723">
            <a:off x="1766217" y="2185056"/>
            <a:ext cx="1497217" cy="4497572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28628B-42B1-7C14-B0EA-38C1922F8EE5}"/>
              </a:ext>
            </a:extLst>
          </p:cNvPr>
          <p:cNvSpPr/>
          <p:nvPr/>
        </p:nvSpPr>
        <p:spPr>
          <a:xfrm>
            <a:off x="1659378" y="5296970"/>
            <a:ext cx="8634804" cy="1408630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D05763-04CD-CF69-96E5-63F4B9DFF4A7}"/>
              </a:ext>
            </a:extLst>
          </p:cNvPr>
          <p:cNvSpPr/>
          <p:nvPr/>
        </p:nvSpPr>
        <p:spPr>
          <a:xfrm rot="21225038">
            <a:off x="7571155" y="2113954"/>
            <a:ext cx="2322256" cy="4497572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EF0B6B0-AF44-3B9A-25F5-050082E05187}"/>
              </a:ext>
            </a:extLst>
          </p:cNvPr>
          <p:cNvSpPr/>
          <p:nvPr/>
        </p:nvSpPr>
        <p:spPr>
          <a:xfrm>
            <a:off x="4521491" y="4213922"/>
            <a:ext cx="137863" cy="1296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895499F-BF09-4F67-94A3-7F909BA027B2}"/>
              </a:ext>
            </a:extLst>
          </p:cNvPr>
          <p:cNvSpPr/>
          <p:nvPr/>
        </p:nvSpPr>
        <p:spPr>
          <a:xfrm>
            <a:off x="4967929" y="1875208"/>
            <a:ext cx="6030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</a:t>
            </a:r>
            <a:endParaRPr lang="en-US" sz="5400" b="1" cap="none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799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16"/>
    </mc:Choice>
    <mc:Fallback xmlns="">
      <p:transition spd="slow" advTm="4416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A1699-4BE1-5CA6-1A19-A73AE2545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860" y="778628"/>
            <a:ext cx="9613861" cy="1080938"/>
          </a:xfrm>
        </p:spPr>
        <p:txBody>
          <a:bodyPr>
            <a:normAutofit/>
          </a:bodyPr>
          <a:lstStyle/>
          <a:p>
            <a:r>
              <a:rPr lang="en-US" dirty="0"/>
              <a:t>This is the </a:t>
            </a:r>
            <a:r>
              <a:rPr lang="en-US" b="1" u="sng" dirty="0"/>
              <a:t>Front Line of the Main Structure</a:t>
            </a:r>
            <a:r>
              <a:rPr lang="en-US" dirty="0"/>
              <a:t> as viewed from </a:t>
            </a:r>
            <a:r>
              <a:rPr lang="en-US" b="1" dirty="0"/>
              <a:t>Street B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F54F22-15C4-1485-931B-E7C16135F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378" y="2000922"/>
            <a:ext cx="8634804" cy="485707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EF0B6B0-AF44-3B9A-25F5-050082E05187}"/>
              </a:ext>
            </a:extLst>
          </p:cNvPr>
          <p:cNvSpPr/>
          <p:nvPr/>
        </p:nvSpPr>
        <p:spPr>
          <a:xfrm>
            <a:off x="4521491" y="4213922"/>
            <a:ext cx="137863" cy="1296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FCB72C4-47B6-E7D0-7B15-20936587B7DD}"/>
              </a:ext>
            </a:extLst>
          </p:cNvPr>
          <p:cNvSpPr/>
          <p:nvPr/>
        </p:nvSpPr>
        <p:spPr>
          <a:xfrm>
            <a:off x="5502047" y="4154107"/>
            <a:ext cx="137863" cy="1296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0799813-306A-9AD3-0CAA-5300C45B1C7C}"/>
              </a:ext>
            </a:extLst>
          </p:cNvPr>
          <p:cNvCxnSpPr>
            <a:cxnSpLocks/>
          </p:cNvCxnSpPr>
          <p:nvPr/>
        </p:nvCxnSpPr>
        <p:spPr>
          <a:xfrm flipV="1">
            <a:off x="3318485" y="4188643"/>
            <a:ext cx="4060215" cy="9010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37AD0896-0D28-6CB2-A81D-B99FB30F1E82}"/>
              </a:ext>
            </a:extLst>
          </p:cNvPr>
          <p:cNvSpPr/>
          <p:nvPr/>
        </p:nvSpPr>
        <p:spPr>
          <a:xfrm>
            <a:off x="1765006" y="2137144"/>
            <a:ext cx="7899990" cy="501478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B232FA-56D9-CD43-6AD4-52843680EECE}"/>
              </a:ext>
            </a:extLst>
          </p:cNvPr>
          <p:cNvSpPr/>
          <p:nvPr/>
        </p:nvSpPr>
        <p:spPr>
          <a:xfrm rot="21423723">
            <a:off x="1766217" y="2185056"/>
            <a:ext cx="1497217" cy="4497572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3351EB-965F-7BFA-BD95-4D56D5B27EC0}"/>
              </a:ext>
            </a:extLst>
          </p:cNvPr>
          <p:cNvSpPr/>
          <p:nvPr/>
        </p:nvSpPr>
        <p:spPr>
          <a:xfrm>
            <a:off x="1659378" y="5296970"/>
            <a:ext cx="8634804" cy="1408630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8623A7-01CA-344E-A99C-26FC8CC7623A}"/>
              </a:ext>
            </a:extLst>
          </p:cNvPr>
          <p:cNvSpPr/>
          <p:nvPr/>
        </p:nvSpPr>
        <p:spPr>
          <a:xfrm rot="21225038">
            <a:off x="7571155" y="2113954"/>
            <a:ext cx="2322256" cy="4497572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895499F-BF09-4F67-94A3-7F909BA027B2}"/>
              </a:ext>
            </a:extLst>
          </p:cNvPr>
          <p:cNvSpPr/>
          <p:nvPr/>
        </p:nvSpPr>
        <p:spPr>
          <a:xfrm>
            <a:off x="4967929" y="1875208"/>
            <a:ext cx="6030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</a:t>
            </a:r>
            <a:endParaRPr lang="en-US" sz="5400" b="1" cap="none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001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21"/>
    </mc:Choice>
    <mc:Fallback xmlns="">
      <p:transition spd="slow" advTm="402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A1699-4BE1-5CA6-1A19-A73AE2545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860" y="778628"/>
            <a:ext cx="9613861" cy="1080938"/>
          </a:xfrm>
        </p:spPr>
        <p:txBody>
          <a:bodyPr>
            <a:noAutofit/>
          </a:bodyPr>
          <a:lstStyle/>
          <a:p>
            <a:r>
              <a:rPr lang="en-US" sz="2400" dirty="0"/>
              <a:t>Determine the two most outer rear corners as viewed from B(closest to rear property line and each sides of the property) of the Main Structure, excluding pool and cage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F54F22-15C4-1485-931B-E7C16135F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378" y="2000922"/>
            <a:ext cx="8634804" cy="485707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EF0B6B0-AF44-3B9A-25F5-050082E05187}"/>
              </a:ext>
            </a:extLst>
          </p:cNvPr>
          <p:cNvSpPr/>
          <p:nvPr/>
        </p:nvSpPr>
        <p:spPr>
          <a:xfrm>
            <a:off x="4521491" y="4213922"/>
            <a:ext cx="137863" cy="1296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FCB72C4-47B6-E7D0-7B15-20936587B7DD}"/>
              </a:ext>
            </a:extLst>
          </p:cNvPr>
          <p:cNvSpPr/>
          <p:nvPr/>
        </p:nvSpPr>
        <p:spPr>
          <a:xfrm>
            <a:off x="5502047" y="4154107"/>
            <a:ext cx="137863" cy="1296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0799813-306A-9AD3-0CAA-5300C45B1C7C}"/>
              </a:ext>
            </a:extLst>
          </p:cNvPr>
          <p:cNvCxnSpPr>
            <a:cxnSpLocks/>
          </p:cNvCxnSpPr>
          <p:nvPr/>
        </p:nvCxnSpPr>
        <p:spPr>
          <a:xfrm flipV="1">
            <a:off x="3318485" y="4188643"/>
            <a:ext cx="4060215" cy="9010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47DE9230-406C-1D81-4287-59B166ACECC7}"/>
              </a:ext>
            </a:extLst>
          </p:cNvPr>
          <p:cNvSpPr/>
          <p:nvPr/>
        </p:nvSpPr>
        <p:spPr>
          <a:xfrm>
            <a:off x="4280699" y="4768658"/>
            <a:ext cx="137863" cy="1296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33DC5D7-3294-15FF-4B24-39EB4E7DADFC}"/>
              </a:ext>
            </a:extLst>
          </p:cNvPr>
          <p:cNvSpPr/>
          <p:nvPr/>
        </p:nvSpPr>
        <p:spPr>
          <a:xfrm>
            <a:off x="5570978" y="4713476"/>
            <a:ext cx="137863" cy="1296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4891C2-8C4E-7327-1CE5-049ADADC13A7}"/>
              </a:ext>
            </a:extLst>
          </p:cNvPr>
          <p:cNvSpPr/>
          <p:nvPr/>
        </p:nvSpPr>
        <p:spPr>
          <a:xfrm>
            <a:off x="1765006" y="2137144"/>
            <a:ext cx="7899990" cy="501478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4F49B1-D630-17B7-69B5-C99BAC695C42}"/>
              </a:ext>
            </a:extLst>
          </p:cNvPr>
          <p:cNvSpPr/>
          <p:nvPr/>
        </p:nvSpPr>
        <p:spPr>
          <a:xfrm rot="21423723">
            <a:off x="1766217" y="2185056"/>
            <a:ext cx="1497217" cy="4497572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5807083-E71C-04EC-2A8B-020BFD9DBDA9}"/>
              </a:ext>
            </a:extLst>
          </p:cNvPr>
          <p:cNvSpPr/>
          <p:nvPr/>
        </p:nvSpPr>
        <p:spPr>
          <a:xfrm>
            <a:off x="1659378" y="5296970"/>
            <a:ext cx="8634804" cy="1408630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96ADABD-599D-E9C6-1681-4FEFAF5F96BE}"/>
              </a:ext>
            </a:extLst>
          </p:cNvPr>
          <p:cNvSpPr/>
          <p:nvPr/>
        </p:nvSpPr>
        <p:spPr>
          <a:xfrm rot="21225038">
            <a:off x="7571155" y="2113954"/>
            <a:ext cx="2322256" cy="4497572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895499F-BF09-4F67-94A3-7F909BA027B2}"/>
              </a:ext>
            </a:extLst>
          </p:cNvPr>
          <p:cNvSpPr/>
          <p:nvPr/>
        </p:nvSpPr>
        <p:spPr>
          <a:xfrm>
            <a:off x="4967929" y="1875208"/>
            <a:ext cx="6030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</a:t>
            </a:r>
            <a:endParaRPr lang="en-US" sz="5400" b="1" cap="none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310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69"/>
    </mc:Choice>
    <mc:Fallback xmlns="">
      <p:transition spd="slow" advTm="10069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A1699-4BE1-5CA6-1A19-A73AE2545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860" y="778628"/>
            <a:ext cx="9613861" cy="1080938"/>
          </a:xfrm>
        </p:spPr>
        <p:txBody>
          <a:bodyPr>
            <a:noAutofit/>
          </a:bodyPr>
          <a:lstStyle/>
          <a:p>
            <a:r>
              <a:rPr lang="en-US" sz="2400" dirty="0"/>
              <a:t>Extend a line separately through each point parallel to the Front Line of the Main Structure out to the side property lines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F54F22-15C4-1485-931B-E7C16135F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378" y="2000922"/>
            <a:ext cx="8634804" cy="485707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EF0B6B0-AF44-3B9A-25F5-050082E05187}"/>
              </a:ext>
            </a:extLst>
          </p:cNvPr>
          <p:cNvSpPr/>
          <p:nvPr/>
        </p:nvSpPr>
        <p:spPr>
          <a:xfrm>
            <a:off x="4521491" y="4213922"/>
            <a:ext cx="137863" cy="1296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FCB72C4-47B6-E7D0-7B15-20936587B7DD}"/>
              </a:ext>
            </a:extLst>
          </p:cNvPr>
          <p:cNvSpPr/>
          <p:nvPr/>
        </p:nvSpPr>
        <p:spPr>
          <a:xfrm>
            <a:off x="5502047" y="4154107"/>
            <a:ext cx="137863" cy="1296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0799813-306A-9AD3-0CAA-5300C45B1C7C}"/>
              </a:ext>
            </a:extLst>
          </p:cNvPr>
          <p:cNvCxnSpPr>
            <a:cxnSpLocks/>
          </p:cNvCxnSpPr>
          <p:nvPr/>
        </p:nvCxnSpPr>
        <p:spPr>
          <a:xfrm flipV="1">
            <a:off x="3318485" y="4188643"/>
            <a:ext cx="4060215" cy="9010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47DE9230-406C-1D81-4287-59B166ACECC7}"/>
              </a:ext>
            </a:extLst>
          </p:cNvPr>
          <p:cNvSpPr/>
          <p:nvPr/>
        </p:nvSpPr>
        <p:spPr>
          <a:xfrm>
            <a:off x="4280699" y="4768658"/>
            <a:ext cx="137863" cy="1296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33DC5D7-3294-15FF-4B24-39EB4E7DADFC}"/>
              </a:ext>
            </a:extLst>
          </p:cNvPr>
          <p:cNvSpPr/>
          <p:nvPr/>
        </p:nvSpPr>
        <p:spPr>
          <a:xfrm>
            <a:off x="5570978" y="4713476"/>
            <a:ext cx="137863" cy="1296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B07FB74-29A6-E18C-A6E0-9D5EA8B490F7}"/>
              </a:ext>
            </a:extLst>
          </p:cNvPr>
          <p:cNvCxnSpPr>
            <a:cxnSpLocks/>
          </p:cNvCxnSpPr>
          <p:nvPr/>
        </p:nvCxnSpPr>
        <p:spPr>
          <a:xfrm flipV="1">
            <a:off x="3388589" y="4768658"/>
            <a:ext cx="4060215" cy="9010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36B08E09-D8CB-7D64-72A8-46DB9EB5D1B9}"/>
              </a:ext>
            </a:extLst>
          </p:cNvPr>
          <p:cNvSpPr/>
          <p:nvPr/>
        </p:nvSpPr>
        <p:spPr>
          <a:xfrm>
            <a:off x="1765006" y="2137144"/>
            <a:ext cx="7899990" cy="501478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FA0B427-F834-B4AE-27A6-B4060C386672}"/>
              </a:ext>
            </a:extLst>
          </p:cNvPr>
          <p:cNvSpPr/>
          <p:nvPr/>
        </p:nvSpPr>
        <p:spPr>
          <a:xfrm rot="21423723">
            <a:off x="1766217" y="2185056"/>
            <a:ext cx="1497217" cy="4497572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567379-AB70-80E2-3F88-CE5B516DD447}"/>
              </a:ext>
            </a:extLst>
          </p:cNvPr>
          <p:cNvSpPr/>
          <p:nvPr/>
        </p:nvSpPr>
        <p:spPr>
          <a:xfrm>
            <a:off x="1659378" y="5296970"/>
            <a:ext cx="8634804" cy="1408630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D1D38F3-2BE7-3A36-D437-CF7D2406E30A}"/>
              </a:ext>
            </a:extLst>
          </p:cNvPr>
          <p:cNvSpPr/>
          <p:nvPr/>
        </p:nvSpPr>
        <p:spPr>
          <a:xfrm rot="21225038">
            <a:off x="7571155" y="2113954"/>
            <a:ext cx="2322256" cy="4497572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895499F-BF09-4F67-94A3-7F909BA027B2}"/>
              </a:ext>
            </a:extLst>
          </p:cNvPr>
          <p:cNvSpPr/>
          <p:nvPr/>
        </p:nvSpPr>
        <p:spPr>
          <a:xfrm>
            <a:off x="4967929" y="1875208"/>
            <a:ext cx="6030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</a:t>
            </a:r>
            <a:endParaRPr lang="en-US" sz="5400" b="1" cap="none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923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32"/>
    </mc:Choice>
    <mc:Fallback xmlns="">
      <p:transition spd="slow" advTm="7232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A1699-4BE1-5CA6-1A19-A73AE2545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860" y="778628"/>
            <a:ext cx="9613861" cy="1080938"/>
          </a:xfrm>
        </p:spPr>
        <p:txBody>
          <a:bodyPr>
            <a:noAutofit/>
          </a:bodyPr>
          <a:lstStyle/>
          <a:p>
            <a:r>
              <a:rPr lang="en-US" sz="2400" dirty="0"/>
              <a:t>This would be the rear line of the Main Structure for 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F54F22-15C4-1485-931B-E7C16135F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378" y="2000922"/>
            <a:ext cx="8634804" cy="485707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EF0B6B0-AF44-3B9A-25F5-050082E05187}"/>
              </a:ext>
            </a:extLst>
          </p:cNvPr>
          <p:cNvSpPr/>
          <p:nvPr/>
        </p:nvSpPr>
        <p:spPr>
          <a:xfrm>
            <a:off x="4521491" y="4213922"/>
            <a:ext cx="137863" cy="1296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FCB72C4-47B6-E7D0-7B15-20936587B7DD}"/>
              </a:ext>
            </a:extLst>
          </p:cNvPr>
          <p:cNvSpPr/>
          <p:nvPr/>
        </p:nvSpPr>
        <p:spPr>
          <a:xfrm>
            <a:off x="5502047" y="4154107"/>
            <a:ext cx="137863" cy="1296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0799813-306A-9AD3-0CAA-5300C45B1C7C}"/>
              </a:ext>
            </a:extLst>
          </p:cNvPr>
          <p:cNvCxnSpPr>
            <a:cxnSpLocks/>
          </p:cNvCxnSpPr>
          <p:nvPr/>
        </p:nvCxnSpPr>
        <p:spPr>
          <a:xfrm flipV="1">
            <a:off x="3318485" y="4188643"/>
            <a:ext cx="4060215" cy="9010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47DE9230-406C-1D81-4287-59B166ACECC7}"/>
              </a:ext>
            </a:extLst>
          </p:cNvPr>
          <p:cNvSpPr/>
          <p:nvPr/>
        </p:nvSpPr>
        <p:spPr>
          <a:xfrm>
            <a:off x="4280699" y="4768658"/>
            <a:ext cx="137863" cy="1296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33DC5D7-3294-15FF-4B24-39EB4E7DADFC}"/>
              </a:ext>
            </a:extLst>
          </p:cNvPr>
          <p:cNvSpPr/>
          <p:nvPr/>
        </p:nvSpPr>
        <p:spPr>
          <a:xfrm>
            <a:off x="5570978" y="4713476"/>
            <a:ext cx="137863" cy="1296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B07FB74-29A6-E18C-A6E0-9D5EA8B490F7}"/>
              </a:ext>
            </a:extLst>
          </p:cNvPr>
          <p:cNvCxnSpPr>
            <a:cxnSpLocks/>
          </p:cNvCxnSpPr>
          <p:nvPr/>
        </p:nvCxnSpPr>
        <p:spPr>
          <a:xfrm flipV="1">
            <a:off x="3388589" y="4768658"/>
            <a:ext cx="4060215" cy="9010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7633DECF-7240-A188-0FB1-DC9D73833D07}"/>
              </a:ext>
            </a:extLst>
          </p:cNvPr>
          <p:cNvSpPr/>
          <p:nvPr/>
        </p:nvSpPr>
        <p:spPr>
          <a:xfrm>
            <a:off x="3387915" y="4816828"/>
            <a:ext cx="4060215" cy="372851"/>
          </a:xfrm>
          <a:prstGeom prst="rect">
            <a:avLst/>
          </a:prstGeom>
          <a:solidFill>
            <a:schemeClr val="accent4">
              <a:lumMod val="50000"/>
              <a:alpha val="31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43464A-E247-03FC-E6C0-6B9BFA6F7004}"/>
              </a:ext>
            </a:extLst>
          </p:cNvPr>
          <p:cNvSpPr/>
          <p:nvPr/>
        </p:nvSpPr>
        <p:spPr>
          <a:xfrm>
            <a:off x="1765006" y="2137144"/>
            <a:ext cx="7899990" cy="501478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5F9F4F-B663-633B-E49B-3ED94112E967}"/>
              </a:ext>
            </a:extLst>
          </p:cNvPr>
          <p:cNvSpPr/>
          <p:nvPr/>
        </p:nvSpPr>
        <p:spPr>
          <a:xfrm rot="21423723">
            <a:off x="1766217" y="2185056"/>
            <a:ext cx="1497217" cy="4497572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825C439-4C39-DE37-6358-5FFC9FD3AA62}"/>
              </a:ext>
            </a:extLst>
          </p:cNvPr>
          <p:cNvSpPr/>
          <p:nvPr/>
        </p:nvSpPr>
        <p:spPr>
          <a:xfrm>
            <a:off x="1659378" y="5296970"/>
            <a:ext cx="8634804" cy="1408630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C37776F-C264-E2EF-7E42-09F314B18481}"/>
              </a:ext>
            </a:extLst>
          </p:cNvPr>
          <p:cNvSpPr/>
          <p:nvPr/>
        </p:nvSpPr>
        <p:spPr>
          <a:xfrm rot="21225038">
            <a:off x="7571155" y="2113954"/>
            <a:ext cx="2322256" cy="4497572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895499F-BF09-4F67-94A3-7F909BA027B2}"/>
              </a:ext>
            </a:extLst>
          </p:cNvPr>
          <p:cNvSpPr/>
          <p:nvPr/>
        </p:nvSpPr>
        <p:spPr>
          <a:xfrm>
            <a:off x="4967929" y="1875208"/>
            <a:ext cx="6030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</a:t>
            </a:r>
            <a:endParaRPr lang="en-US" sz="5400" b="1" cap="none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921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56"/>
    </mc:Choice>
    <mc:Fallback xmlns="">
      <p:transition spd="slow" advTm="825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7B242-A387-142F-97D6-95AE18EF5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Examples – Corner Lots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C5D28-C3F8-C302-B772-214D49AB99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Simple Example</a:t>
            </a:r>
          </a:p>
          <a:p>
            <a:r>
              <a:rPr lang="en-US" sz="4400" dirty="0"/>
              <a:t>Non Parallel Corners</a:t>
            </a:r>
          </a:p>
        </p:txBody>
      </p:sp>
    </p:spTree>
    <p:extLst>
      <p:ext uri="{BB962C8B-B14F-4D97-AF65-F5344CB8AC3E}">
        <p14:creationId xmlns:p14="http://schemas.microsoft.com/office/powerpoint/2010/main" val="177344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"/>
    </mc:Choice>
    <mc:Fallback xmlns="">
      <p:transition spd="slow" advTm="143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A1699-4BE1-5CA6-1A19-A73AE2545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860" y="778628"/>
            <a:ext cx="9613861" cy="1080938"/>
          </a:xfrm>
        </p:spPr>
        <p:txBody>
          <a:bodyPr>
            <a:noAutofit/>
          </a:bodyPr>
          <a:lstStyle/>
          <a:p>
            <a:r>
              <a:rPr lang="en-US" sz="2400" dirty="0"/>
              <a:t>Compare the area of the available space behind the rear line of the main structure for street A and Street 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F54F22-15C4-1485-931B-E7C16135F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378" y="2000922"/>
            <a:ext cx="8634804" cy="485707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EF0B6B0-AF44-3B9A-25F5-050082E05187}"/>
              </a:ext>
            </a:extLst>
          </p:cNvPr>
          <p:cNvSpPr/>
          <p:nvPr/>
        </p:nvSpPr>
        <p:spPr>
          <a:xfrm>
            <a:off x="4521491" y="4213922"/>
            <a:ext cx="137863" cy="1296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FCB72C4-47B6-E7D0-7B15-20936587B7DD}"/>
              </a:ext>
            </a:extLst>
          </p:cNvPr>
          <p:cNvSpPr/>
          <p:nvPr/>
        </p:nvSpPr>
        <p:spPr>
          <a:xfrm>
            <a:off x="5502047" y="4154107"/>
            <a:ext cx="137863" cy="1296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0799813-306A-9AD3-0CAA-5300C45B1C7C}"/>
              </a:ext>
            </a:extLst>
          </p:cNvPr>
          <p:cNvCxnSpPr>
            <a:cxnSpLocks/>
          </p:cNvCxnSpPr>
          <p:nvPr/>
        </p:nvCxnSpPr>
        <p:spPr>
          <a:xfrm flipV="1">
            <a:off x="3318485" y="4188643"/>
            <a:ext cx="4060215" cy="9010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47DE9230-406C-1D81-4287-59B166ACECC7}"/>
              </a:ext>
            </a:extLst>
          </p:cNvPr>
          <p:cNvSpPr/>
          <p:nvPr/>
        </p:nvSpPr>
        <p:spPr>
          <a:xfrm>
            <a:off x="4280699" y="4768658"/>
            <a:ext cx="137863" cy="1296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33DC5D7-3294-15FF-4B24-39EB4E7DADFC}"/>
              </a:ext>
            </a:extLst>
          </p:cNvPr>
          <p:cNvSpPr/>
          <p:nvPr/>
        </p:nvSpPr>
        <p:spPr>
          <a:xfrm>
            <a:off x="5570978" y="4713476"/>
            <a:ext cx="137863" cy="1296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B07FB74-29A6-E18C-A6E0-9D5EA8B490F7}"/>
              </a:ext>
            </a:extLst>
          </p:cNvPr>
          <p:cNvCxnSpPr>
            <a:cxnSpLocks/>
          </p:cNvCxnSpPr>
          <p:nvPr/>
        </p:nvCxnSpPr>
        <p:spPr>
          <a:xfrm flipV="1">
            <a:off x="3388589" y="4768658"/>
            <a:ext cx="4060215" cy="9010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7633DECF-7240-A188-0FB1-DC9D73833D07}"/>
              </a:ext>
            </a:extLst>
          </p:cNvPr>
          <p:cNvSpPr/>
          <p:nvPr/>
        </p:nvSpPr>
        <p:spPr>
          <a:xfrm>
            <a:off x="3387915" y="4816828"/>
            <a:ext cx="4060215" cy="372851"/>
          </a:xfrm>
          <a:prstGeom prst="rect">
            <a:avLst/>
          </a:prstGeom>
          <a:solidFill>
            <a:schemeClr val="accent4">
              <a:lumMod val="50000"/>
              <a:alpha val="31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7430A0A-4DFA-D4CD-E919-EBD91B01FB52}"/>
              </a:ext>
            </a:extLst>
          </p:cNvPr>
          <p:cNvSpPr/>
          <p:nvPr/>
        </p:nvSpPr>
        <p:spPr>
          <a:xfrm>
            <a:off x="4281267" y="4554885"/>
            <a:ext cx="137863" cy="12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226E899-E2D3-8D5A-F342-427A3EF71556}"/>
              </a:ext>
            </a:extLst>
          </p:cNvPr>
          <p:cNvSpPr/>
          <p:nvPr/>
        </p:nvSpPr>
        <p:spPr>
          <a:xfrm>
            <a:off x="4281267" y="4752410"/>
            <a:ext cx="137863" cy="12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D2E811-CF39-3C0A-6420-509356BC75D4}"/>
              </a:ext>
            </a:extLst>
          </p:cNvPr>
          <p:cNvCxnSpPr/>
          <p:nvPr/>
        </p:nvCxnSpPr>
        <p:spPr>
          <a:xfrm flipH="1" flipV="1">
            <a:off x="4233725" y="2771294"/>
            <a:ext cx="137863" cy="23930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C3D6E112-EA19-53CA-5CE6-709EB7DA9441}"/>
              </a:ext>
            </a:extLst>
          </p:cNvPr>
          <p:cNvSpPr/>
          <p:nvPr/>
        </p:nvSpPr>
        <p:spPr>
          <a:xfrm>
            <a:off x="5539791" y="4190450"/>
            <a:ext cx="137863" cy="12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3401CAC-31ED-24A3-65FD-38828F0B8AB6}"/>
              </a:ext>
            </a:extLst>
          </p:cNvPr>
          <p:cNvSpPr/>
          <p:nvPr/>
        </p:nvSpPr>
        <p:spPr>
          <a:xfrm>
            <a:off x="5608722" y="4752409"/>
            <a:ext cx="137863" cy="12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EC29ACB-849A-DBBE-F25C-DE42D38BFED0}"/>
              </a:ext>
            </a:extLst>
          </p:cNvPr>
          <p:cNvCxnSpPr/>
          <p:nvPr/>
        </p:nvCxnSpPr>
        <p:spPr>
          <a:xfrm flipH="1" flipV="1">
            <a:off x="5526621" y="2771294"/>
            <a:ext cx="137863" cy="23930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9368EA1A-1359-427A-902F-177CABF5B66B}"/>
              </a:ext>
            </a:extLst>
          </p:cNvPr>
          <p:cNvSpPr/>
          <p:nvPr/>
        </p:nvSpPr>
        <p:spPr>
          <a:xfrm rot="21447174">
            <a:off x="5628867" y="2728569"/>
            <a:ext cx="1975994" cy="2393004"/>
          </a:xfrm>
          <a:prstGeom prst="rect">
            <a:avLst/>
          </a:prstGeom>
          <a:solidFill>
            <a:srgbClr val="FF0000">
              <a:alpha val="19268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2FFFB50-22F9-76F6-4400-9344BC2EBB2E}"/>
              </a:ext>
            </a:extLst>
          </p:cNvPr>
          <p:cNvSpPr/>
          <p:nvPr/>
        </p:nvSpPr>
        <p:spPr>
          <a:xfrm>
            <a:off x="1765006" y="2137144"/>
            <a:ext cx="7899990" cy="501478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B1F3C53-EAF9-0E60-0F3F-4D93BD174509}"/>
              </a:ext>
            </a:extLst>
          </p:cNvPr>
          <p:cNvSpPr/>
          <p:nvPr/>
        </p:nvSpPr>
        <p:spPr>
          <a:xfrm rot="21423723">
            <a:off x="1766217" y="2185056"/>
            <a:ext cx="1497217" cy="4497572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1F3D738-7432-D85C-6473-28DD935DA744}"/>
              </a:ext>
            </a:extLst>
          </p:cNvPr>
          <p:cNvSpPr/>
          <p:nvPr/>
        </p:nvSpPr>
        <p:spPr>
          <a:xfrm>
            <a:off x="1659378" y="5296970"/>
            <a:ext cx="8634804" cy="1408630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05A90DC-3B80-9D50-36F0-AB32EE65ECF1}"/>
              </a:ext>
            </a:extLst>
          </p:cNvPr>
          <p:cNvSpPr/>
          <p:nvPr/>
        </p:nvSpPr>
        <p:spPr>
          <a:xfrm rot="21225038">
            <a:off x="7571155" y="2113954"/>
            <a:ext cx="2322256" cy="4497572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54357C-BFDC-7A51-2248-D49F0957E1FE}"/>
              </a:ext>
            </a:extLst>
          </p:cNvPr>
          <p:cNvSpPr/>
          <p:nvPr/>
        </p:nvSpPr>
        <p:spPr>
          <a:xfrm>
            <a:off x="2435221" y="3506131"/>
            <a:ext cx="6303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895499F-BF09-4F67-94A3-7F909BA027B2}"/>
              </a:ext>
            </a:extLst>
          </p:cNvPr>
          <p:cNvSpPr/>
          <p:nvPr/>
        </p:nvSpPr>
        <p:spPr>
          <a:xfrm>
            <a:off x="4967929" y="1875208"/>
            <a:ext cx="6030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</a:t>
            </a:r>
            <a:endParaRPr lang="en-US" sz="5400" b="1" cap="none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047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54"/>
    </mc:Choice>
    <mc:Fallback xmlns="">
      <p:transition spd="slow" advTm="6954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A1699-4BE1-5CA6-1A19-A73AE2545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860" y="778628"/>
            <a:ext cx="9613861" cy="1080938"/>
          </a:xfrm>
        </p:spPr>
        <p:txBody>
          <a:bodyPr>
            <a:noAutofit/>
          </a:bodyPr>
          <a:lstStyle/>
          <a:p>
            <a:r>
              <a:rPr lang="en-US" sz="2400" dirty="0"/>
              <a:t>A’s Area behind the Rear Line is obviously Larger. So property line nearest to A becomes the Front Property Line, Front Line of the Main Structure and Rear line of the Main structure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F54F22-15C4-1485-931B-E7C16135F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378" y="2000922"/>
            <a:ext cx="8634804" cy="485707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EF0B6B0-AF44-3B9A-25F5-050082E05187}"/>
              </a:ext>
            </a:extLst>
          </p:cNvPr>
          <p:cNvSpPr/>
          <p:nvPr/>
        </p:nvSpPr>
        <p:spPr>
          <a:xfrm>
            <a:off x="4521491" y="4213922"/>
            <a:ext cx="137863" cy="1296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FCB72C4-47B6-E7D0-7B15-20936587B7DD}"/>
              </a:ext>
            </a:extLst>
          </p:cNvPr>
          <p:cNvSpPr/>
          <p:nvPr/>
        </p:nvSpPr>
        <p:spPr>
          <a:xfrm>
            <a:off x="5502047" y="4154107"/>
            <a:ext cx="137863" cy="1296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0799813-306A-9AD3-0CAA-5300C45B1C7C}"/>
              </a:ext>
            </a:extLst>
          </p:cNvPr>
          <p:cNvCxnSpPr>
            <a:cxnSpLocks/>
          </p:cNvCxnSpPr>
          <p:nvPr/>
        </p:nvCxnSpPr>
        <p:spPr>
          <a:xfrm flipV="1">
            <a:off x="3318485" y="4188643"/>
            <a:ext cx="4060215" cy="9010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47DE9230-406C-1D81-4287-59B166ACECC7}"/>
              </a:ext>
            </a:extLst>
          </p:cNvPr>
          <p:cNvSpPr/>
          <p:nvPr/>
        </p:nvSpPr>
        <p:spPr>
          <a:xfrm>
            <a:off x="4280699" y="4768658"/>
            <a:ext cx="137863" cy="1296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33DC5D7-3294-15FF-4B24-39EB4E7DADFC}"/>
              </a:ext>
            </a:extLst>
          </p:cNvPr>
          <p:cNvSpPr/>
          <p:nvPr/>
        </p:nvSpPr>
        <p:spPr>
          <a:xfrm>
            <a:off x="5570978" y="4713476"/>
            <a:ext cx="137863" cy="1296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B07FB74-29A6-E18C-A6E0-9D5EA8B490F7}"/>
              </a:ext>
            </a:extLst>
          </p:cNvPr>
          <p:cNvCxnSpPr>
            <a:cxnSpLocks/>
          </p:cNvCxnSpPr>
          <p:nvPr/>
        </p:nvCxnSpPr>
        <p:spPr>
          <a:xfrm flipV="1">
            <a:off x="3388589" y="4768658"/>
            <a:ext cx="4060215" cy="9010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7633DECF-7240-A188-0FB1-DC9D73833D07}"/>
              </a:ext>
            </a:extLst>
          </p:cNvPr>
          <p:cNvSpPr/>
          <p:nvPr/>
        </p:nvSpPr>
        <p:spPr>
          <a:xfrm>
            <a:off x="3387915" y="4816828"/>
            <a:ext cx="4060215" cy="372851"/>
          </a:xfrm>
          <a:prstGeom prst="rect">
            <a:avLst/>
          </a:prstGeom>
          <a:solidFill>
            <a:schemeClr val="accent4">
              <a:lumMod val="50000"/>
              <a:alpha val="31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7430A0A-4DFA-D4CD-E919-EBD91B01FB52}"/>
              </a:ext>
            </a:extLst>
          </p:cNvPr>
          <p:cNvSpPr/>
          <p:nvPr/>
        </p:nvSpPr>
        <p:spPr>
          <a:xfrm>
            <a:off x="4281267" y="4554885"/>
            <a:ext cx="137863" cy="12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226E899-E2D3-8D5A-F342-427A3EF71556}"/>
              </a:ext>
            </a:extLst>
          </p:cNvPr>
          <p:cNvSpPr/>
          <p:nvPr/>
        </p:nvSpPr>
        <p:spPr>
          <a:xfrm>
            <a:off x="4281267" y="4752410"/>
            <a:ext cx="137863" cy="12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D2E811-CF39-3C0A-6420-509356BC75D4}"/>
              </a:ext>
            </a:extLst>
          </p:cNvPr>
          <p:cNvCxnSpPr/>
          <p:nvPr/>
        </p:nvCxnSpPr>
        <p:spPr>
          <a:xfrm flipH="1" flipV="1">
            <a:off x="4233725" y="2771294"/>
            <a:ext cx="137863" cy="23930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C3D6E112-EA19-53CA-5CE6-709EB7DA9441}"/>
              </a:ext>
            </a:extLst>
          </p:cNvPr>
          <p:cNvSpPr/>
          <p:nvPr/>
        </p:nvSpPr>
        <p:spPr>
          <a:xfrm>
            <a:off x="5539791" y="4190450"/>
            <a:ext cx="137863" cy="12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3401CAC-31ED-24A3-65FD-38828F0B8AB6}"/>
              </a:ext>
            </a:extLst>
          </p:cNvPr>
          <p:cNvSpPr/>
          <p:nvPr/>
        </p:nvSpPr>
        <p:spPr>
          <a:xfrm>
            <a:off x="5608722" y="4752409"/>
            <a:ext cx="137863" cy="12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EC29ACB-849A-DBBE-F25C-DE42D38BFED0}"/>
              </a:ext>
            </a:extLst>
          </p:cNvPr>
          <p:cNvCxnSpPr/>
          <p:nvPr/>
        </p:nvCxnSpPr>
        <p:spPr>
          <a:xfrm flipH="1" flipV="1">
            <a:off x="5526621" y="2771294"/>
            <a:ext cx="137863" cy="23930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9368EA1A-1359-427A-902F-177CABF5B66B}"/>
              </a:ext>
            </a:extLst>
          </p:cNvPr>
          <p:cNvSpPr/>
          <p:nvPr/>
        </p:nvSpPr>
        <p:spPr>
          <a:xfrm rot="21447174">
            <a:off x="5628867" y="2728569"/>
            <a:ext cx="1975994" cy="2393004"/>
          </a:xfrm>
          <a:prstGeom prst="rect">
            <a:avLst/>
          </a:prstGeom>
          <a:solidFill>
            <a:srgbClr val="FF0000">
              <a:alpha val="19268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6FB92D4-4FBE-C7D1-C0F1-836600C783DA}"/>
              </a:ext>
            </a:extLst>
          </p:cNvPr>
          <p:cNvSpPr/>
          <p:nvPr/>
        </p:nvSpPr>
        <p:spPr>
          <a:xfrm>
            <a:off x="1765006" y="2137144"/>
            <a:ext cx="7899990" cy="501478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CBB9CB2-4447-9D06-9523-58725BCD9A5E}"/>
              </a:ext>
            </a:extLst>
          </p:cNvPr>
          <p:cNvSpPr/>
          <p:nvPr/>
        </p:nvSpPr>
        <p:spPr>
          <a:xfrm rot="21423723">
            <a:off x="1766217" y="2185056"/>
            <a:ext cx="1497217" cy="4497572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5CA4DCE-B96C-C125-2A1F-8EE24AE159A5}"/>
              </a:ext>
            </a:extLst>
          </p:cNvPr>
          <p:cNvSpPr/>
          <p:nvPr/>
        </p:nvSpPr>
        <p:spPr>
          <a:xfrm>
            <a:off x="1659378" y="5296970"/>
            <a:ext cx="8634804" cy="1408630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FEE22C-B7B2-5E0A-5E1A-46BB17FEB25D}"/>
              </a:ext>
            </a:extLst>
          </p:cNvPr>
          <p:cNvSpPr/>
          <p:nvPr/>
        </p:nvSpPr>
        <p:spPr>
          <a:xfrm rot="21225038">
            <a:off x="7571155" y="2113954"/>
            <a:ext cx="2322256" cy="4497572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54357C-BFDC-7A51-2248-D49F0957E1FE}"/>
              </a:ext>
            </a:extLst>
          </p:cNvPr>
          <p:cNvSpPr/>
          <p:nvPr/>
        </p:nvSpPr>
        <p:spPr>
          <a:xfrm>
            <a:off x="2435221" y="3506131"/>
            <a:ext cx="6303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895499F-BF09-4F67-94A3-7F909BA027B2}"/>
              </a:ext>
            </a:extLst>
          </p:cNvPr>
          <p:cNvSpPr/>
          <p:nvPr/>
        </p:nvSpPr>
        <p:spPr>
          <a:xfrm>
            <a:off x="4967929" y="1875208"/>
            <a:ext cx="6030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</a:t>
            </a:r>
            <a:endParaRPr lang="en-US" sz="5400" b="1" cap="none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299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22"/>
    </mc:Choice>
    <mc:Fallback xmlns="">
      <p:transition spd="slow" advTm="15722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730F2-5BB9-FA90-CDF8-9FC37FFDD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Example 2 – Non Parallel Corners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05249E-E312-CA07-E103-9BC3A9895D6A}"/>
              </a:ext>
            </a:extLst>
          </p:cNvPr>
          <p:cNvSpPr/>
          <p:nvPr/>
        </p:nvSpPr>
        <p:spPr>
          <a:xfrm rot="21335824">
            <a:off x="8985225" y="2199020"/>
            <a:ext cx="407543" cy="4497572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2D3BAB-7BB2-B369-8BDA-B65336E71B62}"/>
              </a:ext>
            </a:extLst>
          </p:cNvPr>
          <p:cNvSpPr txBox="1"/>
          <p:nvPr/>
        </p:nvSpPr>
        <p:spPr>
          <a:xfrm>
            <a:off x="680322" y="2355836"/>
            <a:ext cx="888448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A case of 2 points of the main structure not forming a parallel line to the Front Line of the Main Structure</a:t>
            </a:r>
          </a:p>
        </p:txBody>
      </p:sp>
    </p:spTree>
    <p:extLst>
      <p:ext uri="{BB962C8B-B14F-4D97-AF65-F5344CB8AC3E}">
        <p14:creationId xmlns:p14="http://schemas.microsoft.com/office/powerpoint/2010/main" val="346423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26"/>
    </mc:Choice>
    <mc:Fallback xmlns="">
      <p:transition spd="slow" advTm="13226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730F2-5BB9-FA90-CDF8-9FC37FFDD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 – Identify Street A and B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810F908-587D-D1DD-1538-FA0E2A4DC6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37" t="9676" r="911" b="365"/>
          <a:stretch/>
        </p:blipFill>
        <p:spPr>
          <a:xfrm rot="16200000">
            <a:off x="3194289" y="468672"/>
            <a:ext cx="4891719" cy="789782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B6CE2E0-4217-2B9B-E0C6-E6507697A15C}"/>
              </a:ext>
            </a:extLst>
          </p:cNvPr>
          <p:cNvSpPr/>
          <p:nvPr/>
        </p:nvSpPr>
        <p:spPr>
          <a:xfrm>
            <a:off x="4636255" y="1372501"/>
            <a:ext cx="6303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F2AB28-DF4B-9A74-ECE6-FAC86CA3B00A}"/>
              </a:ext>
            </a:extLst>
          </p:cNvPr>
          <p:cNvSpPr/>
          <p:nvPr/>
        </p:nvSpPr>
        <p:spPr>
          <a:xfrm>
            <a:off x="9287537" y="4270451"/>
            <a:ext cx="6030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</a:t>
            </a:r>
            <a:endParaRPr lang="en-US" sz="5400" b="1" cap="none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605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26"/>
    </mc:Choice>
    <mc:Fallback xmlns="">
      <p:transition spd="slow" advTm="3626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730F2-5BB9-FA90-CDF8-9FC37FFDD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Street A: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810F908-587D-D1DD-1538-FA0E2A4DC6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37" t="9676" r="911" b="365"/>
          <a:stretch/>
        </p:blipFill>
        <p:spPr>
          <a:xfrm rot="16200000">
            <a:off x="3194289" y="468672"/>
            <a:ext cx="4891719" cy="789782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B6CE2E0-4217-2B9B-E0C6-E6507697A15C}"/>
              </a:ext>
            </a:extLst>
          </p:cNvPr>
          <p:cNvSpPr/>
          <p:nvPr/>
        </p:nvSpPr>
        <p:spPr>
          <a:xfrm>
            <a:off x="4636255" y="1372501"/>
            <a:ext cx="6303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456ED3-1FDC-6CE1-1F50-657C8AD1FDDC}"/>
              </a:ext>
            </a:extLst>
          </p:cNvPr>
          <p:cNvSpPr/>
          <p:nvPr/>
        </p:nvSpPr>
        <p:spPr>
          <a:xfrm rot="21335824">
            <a:off x="8985225" y="2199020"/>
            <a:ext cx="407543" cy="4497572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77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2"/>
    </mc:Choice>
    <mc:Fallback xmlns="">
      <p:transition spd="slow" advTm="1962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730F2-5BB9-FA90-CDF8-9FC37FFDD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Side A: Determine the two most forward corners (closest to Street A)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810F908-587D-D1DD-1538-FA0E2A4DC6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37" t="9676" r="911" b="365"/>
          <a:stretch/>
        </p:blipFill>
        <p:spPr>
          <a:xfrm rot="16200000">
            <a:off x="3194289" y="468672"/>
            <a:ext cx="4891719" cy="789782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B6CE2E0-4217-2B9B-E0C6-E6507697A15C}"/>
              </a:ext>
            </a:extLst>
          </p:cNvPr>
          <p:cNvSpPr/>
          <p:nvPr/>
        </p:nvSpPr>
        <p:spPr>
          <a:xfrm>
            <a:off x="4636255" y="1372501"/>
            <a:ext cx="6303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12CC36-C7AE-D2C1-2264-94DC0CC0C4F6}"/>
              </a:ext>
            </a:extLst>
          </p:cNvPr>
          <p:cNvSpPr txBox="1"/>
          <p:nvPr/>
        </p:nvSpPr>
        <p:spPr>
          <a:xfrm>
            <a:off x="5081798" y="12785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C5D68CF-A4CA-8D4B-05DD-691EF6F8A502}"/>
              </a:ext>
            </a:extLst>
          </p:cNvPr>
          <p:cNvSpPr/>
          <p:nvPr/>
        </p:nvSpPr>
        <p:spPr>
          <a:xfrm>
            <a:off x="5349388" y="4184972"/>
            <a:ext cx="137863" cy="12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88CE49F-E524-087E-7267-46849A894DBA}"/>
              </a:ext>
            </a:extLst>
          </p:cNvPr>
          <p:cNvSpPr/>
          <p:nvPr/>
        </p:nvSpPr>
        <p:spPr>
          <a:xfrm>
            <a:off x="6027068" y="4184185"/>
            <a:ext cx="137863" cy="12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18D39A-3DE9-9A11-8175-813AEE279514}"/>
              </a:ext>
            </a:extLst>
          </p:cNvPr>
          <p:cNvSpPr/>
          <p:nvPr/>
        </p:nvSpPr>
        <p:spPr>
          <a:xfrm rot="21335824">
            <a:off x="8985225" y="2199020"/>
            <a:ext cx="407543" cy="4497572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56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24"/>
    </mc:Choice>
    <mc:Fallback xmlns="">
      <p:transition spd="slow" advTm="5824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730F2-5BB9-FA90-CDF8-9FC37FFDD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Side A: extend a line through these two points out to the side property lines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810F908-587D-D1DD-1538-FA0E2A4DC6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37" t="9676" r="911" b="365"/>
          <a:stretch/>
        </p:blipFill>
        <p:spPr>
          <a:xfrm rot="16200000">
            <a:off x="3194289" y="468672"/>
            <a:ext cx="4891719" cy="789782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B6CE2E0-4217-2B9B-E0C6-E6507697A15C}"/>
              </a:ext>
            </a:extLst>
          </p:cNvPr>
          <p:cNvSpPr/>
          <p:nvPr/>
        </p:nvSpPr>
        <p:spPr>
          <a:xfrm>
            <a:off x="4636255" y="1372501"/>
            <a:ext cx="6303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12CC36-C7AE-D2C1-2264-94DC0CC0C4F6}"/>
              </a:ext>
            </a:extLst>
          </p:cNvPr>
          <p:cNvSpPr txBox="1"/>
          <p:nvPr/>
        </p:nvSpPr>
        <p:spPr>
          <a:xfrm>
            <a:off x="5081798" y="12785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C5D68CF-A4CA-8D4B-05DD-691EF6F8A502}"/>
              </a:ext>
            </a:extLst>
          </p:cNvPr>
          <p:cNvSpPr/>
          <p:nvPr/>
        </p:nvSpPr>
        <p:spPr>
          <a:xfrm>
            <a:off x="5349388" y="4184972"/>
            <a:ext cx="137863" cy="12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88CE49F-E524-087E-7267-46849A894DBA}"/>
              </a:ext>
            </a:extLst>
          </p:cNvPr>
          <p:cNvSpPr/>
          <p:nvPr/>
        </p:nvSpPr>
        <p:spPr>
          <a:xfrm>
            <a:off x="6027068" y="4184185"/>
            <a:ext cx="137863" cy="12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2315D3A-5CCA-491F-886B-BA0105067749}"/>
              </a:ext>
            </a:extLst>
          </p:cNvPr>
          <p:cNvCxnSpPr>
            <a:cxnSpLocks/>
          </p:cNvCxnSpPr>
          <p:nvPr/>
        </p:nvCxnSpPr>
        <p:spPr>
          <a:xfrm>
            <a:off x="1691234" y="4241014"/>
            <a:ext cx="69607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46CE4D6-BB7D-E8AB-CFB3-92A10353A340}"/>
              </a:ext>
            </a:extLst>
          </p:cNvPr>
          <p:cNvSpPr/>
          <p:nvPr/>
        </p:nvSpPr>
        <p:spPr>
          <a:xfrm rot="21335824">
            <a:off x="8985225" y="2199020"/>
            <a:ext cx="407543" cy="4497572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91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21"/>
    </mc:Choice>
    <mc:Fallback xmlns="">
      <p:transition spd="slow" advTm="4821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730F2-5BB9-FA90-CDF8-9FC37FFDD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the </a:t>
            </a:r>
            <a:r>
              <a:rPr lang="en-US" b="1" u="sng" dirty="0"/>
              <a:t>Front Line of the Main Structure</a:t>
            </a:r>
            <a:r>
              <a:rPr lang="en-US" dirty="0"/>
              <a:t> as viewed from </a:t>
            </a:r>
            <a:r>
              <a:rPr lang="en-US" b="1" dirty="0"/>
              <a:t>Street A</a:t>
            </a:r>
            <a:r>
              <a:rPr lang="en-US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810F908-587D-D1DD-1538-FA0E2A4DC6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37" t="9676" r="911" b="365"/>
          <a:stretch/>
        </p:blipFill>
        <p:spPr>
          <a:xfrm rot="16200000">
            <a:off x="3194289" y="468672"/>
            <a:ext cx="4891719" cy="789782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B6CE2E0-4217-2B9B-E0C6-E6507697A15C}"/>
              </a:ext>
            </a:extLst>
          </p:cNvPr>
          <p:cNvSpPr/>
          <p:nvPr/>
        </p:nvSpPr>
        <p:spPr>
          <a:xfrm>
            <a:off x="4636255" y="1372501"/>
            <a:ext cx="6303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12CC36-C7AE-D2C1-2264-94DC0CC0C4F6}"/>
              </a:ext>
            </a:extLst>
          </p:cNvPr>
          <p:cNvSpPr txBox="1"/>
          <p:nvPr/>
        </p:nvSpPr>
        <p:spPr>
          <a:xfrm>
            <a:off x="5081798" y="12785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C5D68CF-A4CA-8D4B-05DD-691EF6F8A502}"/>
              </a:ext>
            </a:extLst>
          </p:cNvPr>
          <p:cNvSpPr/>
          <p:nvPr/>
        </p:nvSpPr>
        <p:spPr>
          <a:xfrm>
            <a:off x="5349388" y="4184972"/>
            <a:ext cx="137863" cy="12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88CE49F-E524-087E-7267-46849A894DBA}"/>
              </a:ext>
            </a:extLst>
          </p:cNvPr>
          <p:cNvSpPr/>
          <p:nvPr/>
        </p:nvSpPr>
        <p:spPr>
          <a:xfrm>
            <a:off x="6027068" y="4184185"/>
            <a:ext cx="137863" cy="12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2315D3A-5CCA-491F-886B-BA0105067749}"/>
              </a:ext>
            </a:extLst>
          </p:cNvPr>
          <p:cNvCxnSpPr>
            <a:cxnSpLocks/>
          </p:cNvCxnSpPr>
          <p:nvPr/>
        </p:nvCxnSpPr>
        <p:spPr>
          <a:xfrm>
            <a:off x="1691234" y="4241014"/>
            <a:ext cx="69607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1BF06CC8-234F-CD95-B20C-FC2A6B67183D}"/>
              </a:ext>
            </a:extLst>
          </p:cNvPr>
          <p:cNvSpPr/>
          <p:nvPr/>
        </p:nvSpPr>
        <p:spPr>
          <a:xfrm rot="21335824">
            <a:off x="8985225" y="2199020"/>
            <a:ext cx="407543" cy="4497572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51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730F2-5BB9-FA90-CDF8-9FC37FFDD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Determine the two most outer rear corners (closest to rear property Line and each sides of the property) of the Main Structure, excluding pool and cage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810F908-587D-D1DD-1538-FA0E2A4DC6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37" t="9676" r="911" b="365"/>
          <a:stretch/>
        </p:blipFill>
        <p:spPr>
          <a:xfrm rot="16200000">
            <a:off x="3194289" y="468672"/>
            <a:ext cx="4891719" cy="789782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B6CE2E0-4217-2B9B-E0C6-E6507697A15C}"/>
              </a:ext>
            </a:extLst>
          </p:cNvPr>
          <p:cNvSpPr/>
          <p:nvPr/>
        </p:nvSpPr>
        <p:spPr>
          <a:xfrm>
            <a:off x="4636255" y="1372501"/>
            <a:ext cx="6303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12CC36-C7AE-D2C1-2264-94DC0CC0C4F6}"/>
              </a:ext>
            </a:extLst>
          </p:cNvPr>
          <p:cNvSpPr txBox="1"/>
          <p:nvPr/>
        </p:nvSpPr>
        <p:spPr>
          <a:xfrm>
            <a:off x="5081798" y="12785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C5D68CF-A4CA-8D4B-05DD-691EF6F8A502}"/>
              </a:ext>
            </a:extLst>
          </p:cNvPr>
          <p:cNvSpPr/>
          <p:nvPr/>
        </p:nvSpPr>
        <p:spPr>
          <a:xfrm>
            <a:off x="5349388" y="4184972"/>
            <a:ext cx="137863" cy="12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88CE49F-E524-087E-7267-46849A894DBA}"/>
              </a:ext>
            </a:extLst>
          </p:cNvPr>
          <p:cNvSpPr/>
          <p:nvPr/>
        </p:nvSpPr>
        <p:spPr>
          <a:xfrm>
            <a:off x="6027068" y="4184185"/>
            <a:ext cx="137863" cy="12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2315D3A-5CCA-491F-886B-BA0105067749}"/>
              </a:ext>
            </a:extLst>
          </p:cNvPr>
          <p:cNvCxnSpPr>
            <a:cxnSpLocks/>
          </p:cNvCxnSpPr>
          <p:nvPr/>
        </p:nvCxnSpPr>
        <p:spPr>
          <a:xfrm>
            <a:off x="1691234" y="4241014"/>
            <a:ext cx="69607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C5444A26-DC26-1E75-8472-1FD920D07921}"/>
              </a:ext>
            </a:extLst>
          </p:cNvPr>
          <p:cNvSpPr/>
          <p:nvPr/>
        </p:nvSpPr>
        <p:spPr>
          <a:xfrm>
            <a:off x="5958136" y="5017765"/>
            <a:ext cx="137863" cy="12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CEEB24E-1C64-E49D-A8D0-B29402527A24}"/>
              </a:ext>
            </a:extLst>
          </p:cNvPr>
          <p:cNvSpPr/>
          <p:nvPr/>
        </p:nvSpPr>
        <p:spPr>
          <a:xfrm>
            <a:off x="5072755" y="5257507"/>
            <a:ext cx="137863" cy="12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3C7E96-F448-2347-6589-EA0F0FE8F480}"/>
              </a:ext>
            </a:extLst>
          </p:cNvPr>
          <p:cNvSpPr/>
          <p:nvPr/>
        </p:nvSpPr>
        <p:spPr>
          <a:xfrm rot="21335824">
            <a:off x="8985225" y="2199020"/>
            <a:ext cx="407543" cy="4497572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59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69"/>
    </mc:Choice>
    <mc:Fallback xmlns="">
      <p:transition spd="slow" advTm="10869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730F2-5BB9-FA90-CDF8-9FC37FFDD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Extend each line separately through each point parallel to the Front Line of the Main Structure out to the side property lines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810F908-587D-D1DD-1538-FA0E2A4DC6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37" t="9676" r="911" b="365"/>
          <a:stretch/>
        </p:blipFill>
        <p:spPr>
          <a:xfrm rot="16200000">
            <a:off x="3194289" y="468672"/>
            <a:ext cx="4891719" cy="789782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B6CE2E0-4217-2B9B-E0C6-E6507697A15C}"/>
              </a:ext>
            </a:extLst>
          </p:cNvPr>
          <p:cNvSpPr/>
          <p:nvPr/>
        </p:nvSpPr>
        <p:spPr>
          <a:xfrm>
            <a:off x="4636255" y="1372501"/>
            <a:ext cx="6303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12CC36-C7AE-D2C1-2264-94DC0CC0C4F6}"/>
              </a:ext>
            </a:extLst>
          </p:cNvPr>
          <p:cNvSpPr txBox="1"/>
          <p:nvPr/>
        </p:nvSpPr>
        <p:spPr>
          <a:xfrm>
            <a:off x="5081798" y="12785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C5D68CF-A4CA-8D4B-05DD-691EF6F8A502}"/>
              </a:ext>
            </a:extLst>
          </p:cNvPr>
          <p:cNvSpPr/>
          <p:nvPr/>
        </p:nvSpPr>
        <p:spPr>
          <a:xfrm>
            <a:off x="5349388" y="4184972"/>
            <a:ext cx="137863" cy="12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88CE49F-E524-087E-7267-46849A894DBA}"/>
              </a:ext>
            </a:extLst>
          </p:cNvPr>
          <p:cNvSpPr/>
          <p:nvPr/>
        </p:nvSpPr>
        <p:spPr>
          <a:xfrm>
            <a:off x="6027068" y="4184185"/>
            <a:ext cx="137863" cy="12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2315D3A-5CCA-491F-886B-BA0105067749}"/>
              </a:ext>
            </a:extLst>
          </p:cNvPr>
          <p:cNvCxnSpPr>
            <a:cxnSpLocks/>
          </p:cNvCxnSpPr>
          <p:nvPr/>
        </p:nvCxnSpPr>
        <p:spPr>
          <a:xfrm>
            <a:off x="1691234" y="4241014"/>
            <a:ext cx="69607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C5444A26-DC26-1E75-8472-1FD920D07921}"/>
              </a:ext>
            </a:extLst>
          </p:cNvPr>
          <p:cNvSpPr/>
          <p:nvPr/>
        </p:nvSpPr>
        <p:spPr>
          <a:xfrm>
            <a:off x="5958136" y="5017765"/>
            <a:ext cx="137863" cy="12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CEEB24E-1C64-E49D-A8D0-B29402527A24}"/>
              </a:ext>
            </a:extLst>
          </p:cNvPr>
          <p:cNvSpPr/>
          <p:nvPr/>
        </p:nvSpPr>
        <p:spPr>
          <a:xfrm>
            <a:off x="5072755" y="5257507"/>
            <a:ext cx="137863" cy="12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4680C7E-2025-1B80-48CC-553540F1ADB7}"/>
              </a:ext>
            </a:extLst>
          </p:cNvPr>
          <p:cNvCxnSpPr>
            <a:cxnSpLocks/>
          </p:cNvCxnSpPr>
          <p:nvPr/>
        </p:nvCxnSpPr>
        <p:spPr>
          <a:xfrm>
            <a:off x="1691234" y="5134299"/>
            <a:ext cx="69607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C6FE9A8-EA1A-BDB1-0398-38AF6F87622C}"/>
              </a:ext>
            </a:extLst>
          </p:cNvPr>
          <p:cNvCxnSpPr>
            <a:cxnSpLocks/>
          </p:cNvCxnSpPr>
          <p:nvPr/>
        </p:nvCxnSpPr>
        <p:spPr>
          <a:xfrm>
            <a:off x="1691234" y="5387164"/>
            <a:ext cx="69607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7B90F1AD-470D-BA35-656A-6F621224F2D8}"/>
              </a:ext>
            </a:extLst>
          </p:cNvPr>
          <p:cNvSpPr/>
          <p:nvPr/>
        </p:nvSpPr>
        <p:spPr>
          <a:xfrm rot="21335824">
            <a:off x="8985225" y="2199020"/>
            <a:ext cx="407543" cy="4497572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82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69"/>
    </mc:Choice>
    <mc:Fallback xmlns="">
      <p:transition spd="slow" advTm="766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FD20-1015-2843-2080-D6F8478FA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E5B5C-9EE7-ADB0-CD6B-748E64163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972978"/>
            <a:ext cx="9613861" cy="35993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Simple Example</a:t>
            </a:r>
          </a:p>
        </p:txBody>
      </p:sp>
    </p:spTree>
    <p:extLst>
      <p:ext uri="{BB962C8B-B14F-4D97-AF65-F5344CB8AC3E}">
        <p14:creationId xmlns:p14="http://schemas.microsoft.com/office/powerpoint/2010/main" val="293562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"/>
    </mc:Choice>
    <mc:Fallback xmlns="">
      <p:transition spd="slow" advTm="169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730F2-5BB9-FA90-CDF8-9FC37FFDD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line that provides that provides the most useable land space is the Rear Line of the Main Structure for 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810F908-587D-D1DD-1538-FA0E2A4DC6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37" t="9676" r="911" b="365"/>
          <a:stretch/>
        </p:blipFill>
        <p:spPr>
          <a:xfrm rot="16200000">
            <a:off x="3194289" y="468672"/>
            <a:ext cx="4891719" cy="789782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B6CE2E0-4217-2B9B-E0C6-E6507697A15C}"/>
              </a:ext>
            </a:extLst>
          </p:cNvPr>
          <p:cNvSpPr/>
          <p:nvPr/>
        </p:nvSpPr>
        <p:spPr>
          <a:xfrm>
            <a:off x="4636255" y="1372501"/>
            <a:ext cx="6303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12CC36-C7AE-D2C1-2264-94DC0CC0C4F6}"/>
              </a:ext>
            </a:extLst>
          </p:cNvPr>
          <p:cNvSpPr txBox="1"/>
          <p:nvPr/>
        </p:nvSpPr>
        <p:spPr>
          <a:xfrm>
            <a:off x="5081798" y="12785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C5D68CF-A4CA-8D4B-05DD-691EF6F8A502}"/>
              </a:ext>
            </a:extLst>
          </p:cNvPr>
          <p:cNvSpPr/>
          <p:nvPr/>
        </p:nvSpPr>
        <p:spPr>
          <a:xfrm>
            <a:off x="5349388" y="4184972"/>
            <a:ext cx="137863" cy="12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88CE49F-E524-087E-7267-46849A894DBA}"/>
              </a:ext>
            </a:extLst>
          </p:cNvPr>
          <p:cNvSpPr/>
          <p:nvPr/>
        </p:nvSpPr>
        <p:spPr>
          <a:xfrm>
            <a:off x="6027068" y="4184185"/>
            <a:ext cx="137863" cy="12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2315D3A-5CCA-491F-886B-BA0105067749}"/>
              </a:ext>
            </a:extLst>
          </p:cNvPr>
          <p:cNvCxnSpPr>
            <a:cxnSpLocks/>
          </p:cNvCxnSpPr>
          <p:nvPr/>
        </p:nvCxnSpPr>
        <p:spPr>
          <a:xfrm>
            <a:off x="1691234" y="4241014"/>
            <a:ext cx="69607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C5444A26-DC26-1E75-8472-1FD920D07921}"/>
              </a:ext>
            </a:extLst>
          </p:cNvPr>
          <p:cNvSpPr/>
          <p:nvPr/>
        </p:nvSpPr>
        <p:spPr>
          <a:xfrm>
            <a:off x="5958136" y="5017765"/>
            <a:ext cx="137863" cy="12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CEEB24E-1C64-E49D-A8D0-B29402527A24}"/>
              </a:ext>
            </a:extLst>
          </p:cNvPr>
          <p:cNvSpPr/>
          <p:nvPr/>
        </p:nvSpPr>
        <p:spPr>
          <a:xfrm>
            <a:off x="5072755" y="5257507"/>
            <a:ext cx="137863" cy="12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4680C7E-2025-1B80-48CC-553540F1ADB7}"/>
              </a:ext>
            </a:extLst>
          </p:cNvPr>
          <p:cNvCxnSpPr>
            <a:cxnSpLocks/>
          </p:cNvCxnSpPr>
          <p:nvPr/>
        </p:nvCxnSpPr>
        <p:spPr>
          <a:xfrm>
            <a:off x="1691234" y="5134299"/>
            <a:ext cx="69607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C6FE9A8-EA1A-BDB1-0398-38AF6F87622C}"/>
              </a:ext>
            </a:extLst>
          </p:cNvPr>
          <p:cNvCxnSpPr>
            <a:cxnSpLocks/>
          </p:cNvCxnSpPr>
          <p:nvPr/>
        </p:nvCxnSpPr>
        <p:spPr>
          <a:xfrm>
            <a:off x="1691234" y="5387164"/>
            <a:ext cx="69607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8737584-9334-4A56-1AA3-E09B174FEBA2}"/>
              </a:ext>
            </a:extLst>
          </p:cNvPr>
          <p:cNvSpPr/>
          <p:nvPr/>
        </p:nvSpPr>
        <p:spPr>
          <a:xfrm>
            <a:off x="1691233" y="5147422"/>
            <a:ext cx="7353013" cy="1772065"/>
          </a:xfrm>
          <a:prstGeom prst="rect">
            <a:avLst/>
          </a:prstGeom>
          <a:solidFill>
            <a:srgbClr val="FF0000">
              <a:alpha val="19268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D3AC5D-536E-6918-8F8F-1E66A1FB88B8}"/>
              </a:ext>
            </a:extLst>
          </p:cNvPr>
          <p:cNvSpPr txBox="1"/>
          <p:nvPr/>
        </p:nvSpPr>
        <p:spPr>
          <a:xfrm>
            <a:off x="1691233" y="3920115"/>
            <a:ext cx="2930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Front line of the Main Structure A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0CB430-BA27-CFD7-CEFE-8EAEFCFAD7D3}"/>
              </a:ext>
            </a:extLst>
          </p:cNvPr>
          <p:cNvSpPr txBox="1"/>
          <p:nvPr/>
        </p:nvSpPr>
        <p:spPr>
          <a:xfrm>
            <a:off x="1691233" y="4827289"/>
            <a:ext cx="3102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Rear line of the Main Structure for 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0FE9E09-7837-E453-8720-33EBFC1C9417}"/>
              </a:ext>
            </a:extLst>
          </p:cNvPr>
          <p:cNvSpPr/>
          <p:nvPr/>
        </p:nvSpPr>
        <p:spPr>
          <a:xfrm rot="21335824">
            <a:off x="8985225" y="2199020"/>
            <a:ext cx="407543" cy="4497572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92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76"/>
    </mc:Choice>
    <mc:Fallback xmlns="">
      <p:transition spd="slow" advTm="7776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730F2-5BB9-FA90-CDF8-9FC37FFDD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Now Do the Same Thing for street B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810F908-587D-D1DD-1538-FA0E2A4DC6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37" t="9676" r="911" b="365"/>
          <a:stretch/>
        </p:blipFill>
        <p:spPr>
          <a:xfrm rot="16200000">
            <a:off x="3194289" y="468672"/>
            <a:ext cx="4891719" cy="78978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12CC36-C7AE-D2C1-2264-94DC0CC0C4F6}"/>
              </a:ext>
            </a:extLst>
          </p:cNvPr>
          <p:cNvSpPr txBox="1"/>
          <p:nvPr/>
        </p:nvSpPr>
        <p:spPr>
          <a:xfrm>
            <a:off x="5081798" y="12785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5DFE47F-AA98-B9D1-634F-9463F999634F}"/>
              </a:ext>
            </a:extLst>
          </p:cNvPr>
          <p:cNvSpPr/>
          <p:nvPr/>
        </p:nvSpPr>
        <p:spPr>
          <a:xfrm>
            <a:off x="9287537" y="3704007"/>
            <a:ext cx="6030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</a:t>
            </a:r>
            <a:endParaRPr lang="en-US" sz="5400" b="1" cap="none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F970E5-9AAA-E0CB-C37F-50E40F747991}"/>
              </a:ext>
            </a:extLst>
          </p:cNvPr>
          <p:cNvSpPr/>
          <p:nvPr/>
        </p:nvSpPr>
        <p:spPr>
          <a:xfrm rot="21335824">
            <a:off x="8985225" y="2199020"/>
            <a:ext cx="407543" cy="4497572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61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44"/>
    </mc:Choice>
    <mc:Fallback xmlns="">
      <p:transition spd="slow" advTm="2944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730F2-5BB9-FA90-CDF8-9FC37FFDD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Side B: Determine the two most forward corners (closest to Street )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810F908-587D-D1DD-1538-FA0E2A4DC6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37" t="9676" r="911" b="365"/>
          <a:stretch/>
        </p:blipFill>
        <p:spPr>
          <a:xfrm rot="16200000">
            <a:off x="3194289" y="468672"/>
            <a:ext cx="4891719" cy="78978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12CC36-C7AE-D2C1-2264-94DC0CC0C4F6}"/>
              </a:ext>
            </a:extLst>
          </p:cNvPr>
          <p:cNvSpPr txBox="1"/>
          <p:nvPr/>
        </p:nvSpPr>
        <p:spPr>
          <a:xfrm>
            <a:off x="5081798" y="12785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5DFE47F-AA98-B9D1-634F-9463F999634F}"/>
              </a:ext>
            </a:extLst>
          </p:cNvPr>
          <p:cNvSpPr/>
          <p:nvPr/>
        </p:nvSpPr>
        <p:spPr>
          <a:xfrm>
            <a:off x="9287537" y="3704007"/>
            <a:ext cx="6030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</a:t>
            </a:r>
            <a:endParaRPr lang="en-US" sz="5400" b="1" cap="none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06CBBFF-ACE0-E3C8-5B63-65A0339CFFDB}"/>
              </a:ext>
            </a:extLst>
          </p:cNvPr>
          <p:cNvSpPr/>
          <p:nvPr/>
        </p:nvSpPr>
        <p:spPr>
          <a:xfrm>
            <a:off x="5958136" y="5082602"/>
            <a:ext cx="137863" cy="1296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E2BA036-2AD0-D268-5598-789AFE08F4F8}"/>
              </a:ext>
            </a:extLst>
          </p:cNvPr>
          <p:cNvSpPr/>
          <p:nvPr/>
        </p:nvSpPr>
        <p:spPr>
          <a:xfrm>
            <a:off x="6027068" y="4213543"/>
            <a:ext cx="137863" cy="1296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154CDF-D3A8-C787-558B-5650086E75B2}"/>
              </a:ext>
            </a:extLst>
          </p:cNvPr>
          <p:cNvSpPr/>
          <p:nvPr/>
        </p:nvSpPr>
        <p:spPr>
          <a:xfrm rot="21335824">
            <a:off x="8985225" y="2199020"/>
            <a:ext cx="407543" cy="4497572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17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36"/>
    </mc:Choice>
    <mc:Fallback xmlns="">
      <p:transition spd="slow" advTm="3936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730F2-5BB9-FA90-CDF8-9FC37FFDD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Side B: extend a line through these two points out to the side property lines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810F908-587D-D1DD-1538-FA0E2A4DC6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37" t="9676" r="911" b="365"/>
          <a:stretch/>
        </p:blipFill>
        <p:spPr>
          <a:xfrm rot="16200000">
            <a:off x="3194289" y="468672"/>
            <a:ext cx="4891719" cy="78978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12CC36-C7AE-D2C1-2264-94DC0CC0C4F6}"/>
              </a:ext>
            </a:extLst>
          </p:cNvPr>
          <p:cNvSpPr txBox="1"/>
          <p:nvPr/>
        </p:nvSpPr>
        <p:spPr>
          <a:xfrm>
            <a:off x="5081798" y="12785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5DFE47F-AA98-B9D1-634F-9463F999634F}"/>
              </a:ext>
            </a:extLst>
          </p:cNvPr>
          <p:cNvSpPr/>
          <p:nvPr/>
        </p:nvSpPr>
        <p:spPr>
          <a:xfrm>
            <a:off x="9287537" y="3704007"/>
            <a:ext cx="6030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</a:t>
            </a:r>
            <a:endParaRPr lang="en-US" sz="5400" b="1" cap="none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06CBBFF-ACE0-E3C8-5B63-65A0339CFFDB}"/>
              </a:ext>
            </a:extLst>
          </p:cNvPr>
          <p:cNvSpPr/>
          <p:nvPr/>
        </p:nvSpPr>
        <p:spPr>
          <a:xfrm>
            <a:off x="5958136" y="5082602"/>
            <a:ext cx="137863" cy="1296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E2BA036-2AD0-D268-5598-789AFE08F4F8}"/>
              </a:ext>
            </a:extLst>
          </p:cNvPr>
          <p:cNvSpPr/>
          <p:nvPr/>
        </p:nvSpPr>
        <p:spPr>
          <a:xfrm>
            <a:off x="6027068" y="4213543"/>
            <a:ext cx="137863" cy="1296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7C0926F-6B24-822F-37B8-5D5FCFD72EB1}"/>
              </a:ext>
            </a:extLst>
          </p:cNvPr>
          <p:cNvCxnSpPr>
            <a:cxnSpLocks/>
          </p:cNvCxnSpPr>
          <p:nvPr/>
        </p:nvCxnSpPr>
        <p:spPr>
          <a:xfrm flipH="1">
            <a:off x="5883639" y="2359480"/>
            <a:ext cx="353288" cy="449852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6D48AFE5-D764-5863-70C4-DA9ED9CBC3AD}"/>
              </a:ext>
            </a:extLst>
          </p:cNvPr>
          <p:cNvSpPr/>
          <p:nvPr/>
        </p:nvSpPr>
        <p:spPr>
          <a:xfrm rot="21335824">
            <a:off x="8985225" y="2199020"/>
            <a:ext cx="407543" cy="4497572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88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57"/>
    </mc:Choice>
    <mc:Fallback xmlns="">
      <p:transition spd="slow" advTm="3957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730F2-5BB9-FA90-CDF8-9FC37FFDD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is the </a:t>
            </a:r>
            <a:r>
              <a:rPr lang="en-US" b="1" u="sng" dirty="0"/>
              <a:t>Front Line of the Main Structure</a:t>
            </a:r>
            <a:r>
              <a:rPr lang="en-US" dirty="0"/>
              <a:t> as viewed from </a:t>
            </a:r>
            <a:r>
              <a:rPr lang="en-US" b="1" dirty="0"/>
              <a:t>Street B</a:t>
            </a:r>
            <a:r>
              <a:rPr lang="en-US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810F908-587D-D1DD-1538-FA0E2A4DC6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37" t="9676" r="911" b="365"/>
          <a:stretch/>
        </p:blipFill>
        <p:spPr>
          <a:xfrm rot="16200000">
            <a:off x="3194289" y="468672"/>
            <a:ext cx="4891719" cy="78978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12CC36-C7AE-D2C1-2264-94DC0CC0C4F6}"/>
              </a:ext>
            </a:extLst>
          </p:cNvPr>
          <p:cNvSpPr txBox="1"/>
          <p:nvPr/>
        </p:nvSpPr>
        <p:spPr>
          <a:xfrm>
            <a:off x="5081798" y="12785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5DFE47F-AA98-B9D1-634F-9463F999634F}"/>
              </a:ext>
            </a:extLst>
          </p:cNvPr>
          <p:cNvSpPr/>
          <p:nvPr/>
        </p:nvSpPr>
        <p:spPr>
          <a:xfrm>
            <a:off x="9287537" y="3704007"/>
            <a:ext cx="6030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</a:t>
            </a:r>
            <a:endParaRPr lang="en-US" sz="5400" b="1" cap="none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06CBBFF-ACE0-E3C8-5B63-65A0339CFFDB}"/>
              </a:ext>
            </a:extLst>
          </p:cNvPr>
          <p:cNvSpPr/>
          <p:nvPr/>
        </p:nvSpPr>
        <p:spPr>
          <a:xfrm>
            <a:off x="5958136" y="5082602"/>
            <a:ext cx="137863" cy="1296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E2BA036-2AD0-D268-5598-789AFE08F4F8}"/>
              </a:ext>
            </a:extLst>
          </p:cNvPr>
          <p:cNvSpPr/>
          <p:nvPr/>
        </p:nvSpPr>
        <p:spPr>
          <a:xfrm>
            <a:off x="6027068" y="4213543"/>
            <a:ext cx="137863" cy="1296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7C0926F-6B24-822F-37B8-5D5FCFD72EB1}"/>
              </a:ext>
            </a:extLst>
          </p:cNvPr>
          <p:cNvCxnSpPr>
            <a:cxnSpLocks/>
          </p:cNvCxnSpPr>
          <p:nvPr/>
        </p:nvCxnSpPr>
        <p:spPr>
          <a:xfrm flipH="1">
            <a:off x="5883639" y="2359480"/>
            <a:ext cx="353288" cy="449852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9B6484E3-7BCB-9E5F-5744-8CDB1D72DAAD}"/>
              </a:ext>
            </a:extLst>
          </p:cNvPr>
          <p:cNvSpPr/>
          <p:nvPr/>
        </p:nvSpPr>
        <p:spPr>
          <a:xfrm rot="21335824">
            <a:off x="8985225" y="2199020"/>
            <a:ext cx="407543" cy="4497572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36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36"/>
    </mc:Choice>
    <mc:Fallback xmlns="">
      <p:transition spd="slow" advTm="3936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730F2-5BB9-FA90-CDF8-9FC37FFDD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Determine the two most outer rear corners as viewed from B(closest to rear and each sides of the property) of the Main Structure, excluding pool and cage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810F908-587D-D1DD-1538-FA0E2A4DC6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37" t="9676" r="911" b="365"/>
          <a:stretch/>
        </p:blipFill>
        <p:spPr>
          <a:xfrm rot="16200000">
            <a:off x="3194289" y="468672"/>
            <a:ext cx="4891719" cy="78978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12CC36-C7AE-D2C1-2264-94DC0CC0C4F6}"/>
              </a:ext>
            </a:extLst>
          </p:cNvPr>
          <p:cNvSpPr txBox="1"/>
          <p:nvPr/>
        </p:nvSpPr>
        <p:spPr>
          <a:xfrm>
            <a:off x="5081798" y="12785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5DFE47F-AA98-B9D1-634F-9463F999634F}"/>
              </a:ext>
            </a:extLst>
          </p:cNvPr>
          <p:cNvSpPr/>
          <p:nvPr/>
        </p:nvSpPr>
        <p:spPr>
          <a:xfrm>
            <a:off x="9287537" y="3704007"/>
            <a:ext cx="6030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</a:t>
            </a:r>
            <a:endParaRPr lang="en-US" sz="5400" b="1" cap="none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06CBBFF-ACE0-E3C8-5B63-65A0339CFFDB}"/>
              </a:ext>
            </a:extLst>
          </p:cNvPr>
          <p:cNvSpPr/>
          <p:nvPr/>
        </p:nvSpPr>
        <p:spPr>
          <a:xfrm>
            <a:off x="5958136" y="5082602"/>
            <a:ext cx="137863" cy="1296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E2BA036-2AD0-D268-5598-789AFE08F4F8}"/>
              </a:ext>
            </a:extLst>
          </p:cNvPr>
          <p:cNvSpPr/>
          <p:nvPr/>
        </p:nvSpPr>
        <p:spPr>
          <a:xfrm>
            <a:off x="6027068" y="4213543"/>
            <a:ext cx="137863" cy="1296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7C0926F-6B24-822F-37B8-5D5FCFD72EB1}"/>
              </a:ext>
            </a:extLst>
          </p:cNvPr>
          <p:cNvCxnSpPr>
            <a:cxnSpLocks/>
          </p:cNvCxnSpPr>
          <p:nvPr/>
        </p:nvCxnSpPr>
        <p:spPr>
          <a:xfrm flipH="1">
            <a:off x="5883639" y="2359480"/>
            <a:ext cx="353288" cy="449852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85C3C7FA-2E4B-05F2-73A3-B965E1D93038}"/>
              </a:ext>
            </a:extLst>
          </p:cNvPr>
          <p:cNvSpPr/>
          <p:nvPr/>
        </p:nvSpPr>
        <p:spPr>
          <a:xfrm>
            <a:off x="5067756" y="5285099"/>
            <a:ext cx="137863" cy="1296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19A4D6B-4D40-AA99-D942-35F9C174326D}"/>
              </a:ext>
            </a:extLst>
          </p:cNvPr>
          <p:cNvSpPr/>
          <p:nvPr/>
        </p:nvSpPr>
        <p:spPr>
          <a:xfrm>
            <a:off x="5349388" y="4212352"/>
            <a:ext cx="137863" cy="1296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0BAAA9-C7E2-CC72-A5D7-127F3987E9E9}"/>
              </a:ext>
            </a:extLst>
          </p:cNvPr>
          <p:cNvSpPr/>
          <p:nvPr/>
        </p:nvSpPr>
        <p:spPr>
          <a:xfrm rot="21335824">
            <a:off x="8985225" y="2199020"/>
            <a:ext cx="407543" cy="4497572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58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79"/>
    </mc:Choice>
    <mc:Fallback xmlns="">
      <p:transition spd="slow" advTm="2279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730F2-5BB9-FA90-CDF8-9FC37FFDD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Extend each line separately through each point parallel to the Front Line of the Main Structure out to the side property lines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810F908-587D-D1DD-1538-FA0E2A4DC6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37" t="9676" r="911" b="365"/>
          <a:stretch/>
        </p:blipFill>
        <p:spPr>
          <a:xfrm rot="16200000">
            <a:off x="3194289" y="468672"/>
            <a:ext cx="4891719" cy="78978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12CC36-C7AE-D2C1-2264-94DC0CC0C4F6}"/>
              </a:ext>
            </a:extLst>
          </p:cNvPr>
          <p:cNvSpPr txBox="1"/>
          <p:nvPr/>
        </p:nvSpPr>
        <p:spPr>
          <a:xfrm>
            <a:off x="5081798" y="12785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5DFE47F-AA98-B9D1-634F-9463F999634F}"/>
              </a:ext>
            </a:extLst>
          </p:cNvPr>
          <p:cNvSpPr/>
          <p:nvPr/>
        </p:nvSpPr>
        <p:spPr>
          <a:xfrm>
            <a:off x="9287537" y="3704007"/>
            <a:ext cx="6030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</a:t>
            </a:r>
            <a:endParaRPr lang="en-US" sz="5400" b="1" cap="none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06CBBFF-ACE0-E3C8-5B63-65A0339CFFDB}"/>
              </a:ext>
            </a:extLst>
          </p:cNvPr>
          <p:cNvSpPr/>
          <p:nvPr/>
        </p:nvSpPr>
        <p:spPr>
          <a:xfrm>
            <a:off x="5958136" y="5082602"/>
            <a:ext cx="137863" cy="1296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E2BA036-2AD0-D268-5598-789AFE08F4F8}"/>
              </a:ext>
            </a:extLst>
          </p:cNvPr>
          <p:cNvSpPr/>
          <p:nvPr/>
        </p:nvSpPr>
        <p:spPr>
          <a:xfrm>
            <a:off x="6027068" y="4213543"/>
            <a:ext cx="137863" cy="1296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7C0926F-6B24-822F-37B8-5D5FCFD72EB1}"/>
              </a:ext>
            </a:extLst>
          </p:cNvPr>
          <p:cNvCxnSpPr>
            <a:cxnSpLocks/>
          </p:cNvCxnSpPr>
          <p:nvPr/>
        </p:nvCxnSpPr>
        <p:spPr>
          <a:xfrm flipH="1">
            <a:off x="5883639" y="2359480"/>
            <a:ext cx="353288" cy="449852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85C3C7FA-2E4B-05F2-73A3-B965E1D93038}"/>
              </a:ext>
            </a:extLst>
          </p:cNvPr>
          <p:cNvSpPr/>
          <p:nvPr/>
        </p:nvSpPr>
        <p:spPr>
          <a:xfrm>
            <a:off x="5067756" y="5285099"/>
            <a:ext cx="137863" cy="1296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19A4D6B-4D40-AA99-D942-35F9C174326D}"/>
              </a:ext>
            </a:extLst>
          </p:cNvPr>
          <p:cNvSpPr/>
          <p:nvPr/>
        </p:nvSpPr>
        <p:spPr>
          <a:xfrm>
            <a:off x="5349388" y="4212352"/>
            <a:ext cx="137863" cy="1296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F552D4C-9DC5-E7F4-A27A-9781570092BB}"/>
              </a:ext>
            </a:extLst>
          </p:cNvPr>
          <p:cNvCxnSpPr>
            <a:cxnSpLocks/>
          </p:cNvCxnSpPr>
          <p:nvPr/>
        </p:nvCxnSpPr>
        <p:spPr>
          <a:xfrm flipH="1">
            <a:off x="5205619" y="2302017"/>
            <a:ext cx="353288" cy="449852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38D0B44-3C93-45B3-76CF-108E47B8A103}"/>
              </a:ext>
            </a:extLst>
          </p:cNvPr>
          <p:cNvCxnSpPr>
            <a:cxnSpLocks/>
          </p:cNvCxnSpPr>
          <p:nvPr/>
        </p:nvCxnSpPr>
        <p:spPr>
          <a:xfrm flipH="1">
            <a:off x="5010294" y="2378077"/>
            <a:ext cx="353288" cy="449852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2DC7877-601D-295B-374E-26EB68959B8F}"/>
              </a:ext>
            </a:extLst>
          </p:cNvPr>
          <p:cNvSpPr/>
          <p:nvPr/>
        </p:nvSpPr>
        <p:spPr>
          <a:xfrm rot="21335824">
            <a:off x="8985225" y="2199020"/>
            <a:ext cx="407543" cy="4497572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34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44"/>
    </mc:Choice>
    <mc:Fallback xmlns="">
      <p:transition spd="slow" advTm="6944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730F2-5BB9-FA90-CDF8-9FC37FFDD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The line that provides the most useable land space is the Rear Line of the Main Structure for B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810F908-587D-D1DD-1538-FA0E2A4DC6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37" t="9676" r="911" b="365"/>
          <a:stretch/>
        </p:blipFill>
        <p:spPr>
          <a:xfrm rot="16200000">
            <a:off x="3194289" y="468672"/>
            <a:ext cx="4891719" cy="78978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12CC36-C7AE-D2C1-2264-94DC0CC0C4F6}"/>
              </a:ext>
            </a:extLst>
          </p:cNvPr>
          <p:cNvSpPr txBox="1"/>
          <p:nvPr/>
        </p:nvSpPr>
        <p:spPr>
          <a:xfrm>
            <a:off x="5081798" y="12785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5DFE47F-AA98-B9D1-634F-9463F999634F}"/>
              </a:ext>
            </a:extLst>
          </p:cNvPr>
          <p:cNvSpPr/>
          <p:nvPr/>
        </p:nvSpPr>
        <p:spPr>
          <a:xfrm>
            <a:off x="9287537" y="3704007"/>
            <a:ext cx="6030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</a:t>
            </a:r>
            <a:endParaRPr lang="en-US" sz="5400" b="1" cap="none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06CBBFF-ACE0-E3C8-5B63-65A0339CFFDB}"/>
              </a:ext>
            </a:extLst>
          </p:cNvPr>
          <p:cNvSpPr/>
          <p:nvPr/>
        </p:nvSpPr>
        <p:spPr>
          <a:xfrm>
            <a:off x="5958136" y="5082602"/>
            <a:ext cx="137863" cy="1296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E2BA036-2AD0-D268-5598-789AFE08F4F8}"/>
              </a:ext>
            </a:extLst>
          </p:cNvPr>
          <p:cNvSpPr/>
          <p:nvPr/>
        </p:nvSpPr>
        <p:spPr>
          <a:xfrm>
            <a:off x="6027068" y="4213543"/>
            <a:ext cx="137863" cy="1296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7C0926F-6B24-822F-37B8-5D5FCFD72EB1}"/>
              </a:ext>
            </a:extLst>
          </p:cNvPr>
          <p:cNvCxnSpPr>
            <a:cxnSpLocks/>
          </p:cNvCxnSpPr>
          <p:nvPr/>
        </p:nvCxnSpPr>
        <p:spPr>
          <a:xfrm flipH="1">
            <a:off x="5883639" y="2359480"/>
            <a:ext cx="353288" cy="449852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85C3C7FA-2E4B-05F2-73A3-B965E1D93038}"/>
              </a:ext>
            </a:extLst>
          </p:cNvPr>
          <p:cNvSpPr/>
          <p:nvPr/>
        </p:nvSpPr>
        <p:spPr>
          <a:xfrm>
            <a:off x="5067756" y="5285099"/>
            <a:ext cx="137863" cy="1296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19A4D6B-4D40-AA99-D942-35F9C174326D}"/>
              </a:ext>
            </a:extLst>
          </p:cNvPr>
          <p:cNvSpPr/>
          <p:nvPr/>
        </p:nvSpPr>
        <p:spPr>
          <a:xfrm>
            <a:off x="5349388" y="4212352"/>
            <a:ext cx="137863" cy="1296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F552D4C-9DC5-E7F4-A27A-9781570092BB}"/>
              </a:ext>
            </a:extLst>
          </p:cNvPr>
          <p:cNvCxnSpPr>
            <a:cxnSpLocks/>
          </p:cNvCxnSpPr>
          <p:nvPr/>
        </p:nvCxnSpPr>
        <p:spPr>
          <a:xfrm flipH="1">
            <a:off x="5205619" y="2302017"/>
            <a:ext cx="353288" cy="449852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38D0B44-3C93-45B3-76CF-108E47B8A103}"/>
              </a:ext>
            </a:extLst>
          </p:cNvPr>
          <p:cNvCxnSpPr>
            <a:cxnSpLocks/>
          </p:cNvCxnSpPr>
          <p:nvPr/>
        </p:nvCxnSpPr>
        <p:spPr>
          <a:xfrm flipH="1">
            <a:off x="5010294" y="2378077"/>
            <a:ext cx="353288" cy="449852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>
            <a:extLst>
              <a:ext uri="{FF2B5EF4-FFF2-40B4-BE49-F238E27FC236}">
                <a16:creationId xmlns:a16="http://schemas.microsoft.com/office/drawing/2014/main" id="{DB99186C-40CC-1FCD-3F7F-DD14C276AF2D}"/>
              </a:ext>
            </a:extLst>
          </p:cNvPr>
          <p:cNvSpPr/>
          <p:nvPr/>
        </p:nvSpPr>
        <p:spPr>
          <a:xfrm>
            <a:off x="1681316" y="2389239"/>
            <a:ext cx="3849329" cy="4439264"/>
          </a:xfrm>
          <a:custGeom>
            <a:avLst/>
            <a:gdLst>
              <a:gd name="connsiteX0" fmla="*/ 0 w 3849329"/>
              <a:gd name="connsiteY0" fmla="*/ 88490 h 4439264"/>
              <a:gd name="connsiteX1" fmla="*/ 3849329 w 3849329"/>
              <a:gd name="connsiteY1" fmla="*/ 0 h 4439264"/>
              <a:gd name="connsiteX2" fmla="*/ 3524865 w 3849329"/>
              <a:gd name="connsiteY2" fmla="*/ 4439264 h 4439264"/>
              <a:gd name="connsiteX3" fmla="*/ 14749 w 3849329"/>
              <a:gd name="connsiteY3" fmla="*/ 4439264 h 4439264"/>
              <a:gd name="connsiteX4" fmla="*/ 0 w 3849329"/>
              <a:gd name="connsiteY4" fmla="*/ 88490 h 443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9329" h="4439264">
                <a:moveTo>
                  <a:pt x="0" y="88490"/>
                </a:moveTo>
                <a:lnTo>
                  <a:pt x="3849329" y="0"/>
                </a:lnTo>
                <a:lnTo>
                  <a:pt x="3524865" y="4439264"/>
                </a:lnTo>
                <a:lnTo>
                  <a:pt x="14749" y="4439264"/>
                </a:lnTo>
                <a:cubicBezTo>
                  <a:pt x="9833" y="2989006"/>
                  <a:pt x="4916" y="1538748"/>
                  <a:pt x="0" y="88490"/>
                </a:cubicBezTo>
                <a:close/>
              </a:path>
            </a:pathLst>
          </a:custGeom>
          <a:solidFill>
            <a:srgbClr val="0070C0">
              <a:alpha val="3793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E06CE00-00E4-6E9A-22F3-80968021E49D}"/>
              </a:ext>
            </a:extLst>
          </p:cNvPr>
          <p:cNvSpPr/>
          <p:nvPr/>
        </p:nvSpPr>
        <p:spPr>
          <a:xfrm rot="21335824">
            <a:off x="8985225" y="2199020"/>
            <a:ext cx="407543" cy="4497572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13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90"/>
    </mc:Choice>
    <mc:Fallback xmlns="">
      <p:transition spd="slow" advTm="609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730F2-5BB9-FA90-CDF8-9FC37FFDD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Compare the area of the available space behind the rear line of the main structure for street A and Street B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810F908-587D-D1DD-1538-FA0E2A4DC6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37" t="9676" r="911" b="365"/>
          <a:stretch/>
        </p:blipFill>
        <p:spPr>
          <a:xfrm rot="16200000">
            <a:off x="3194289" y="468672"/>
            <a:ext cx="4891719" cy="78978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12CC36-C7AE-D2C1-2264-94DC0CC0C4F6}"/>
              </a:ext>
            </a:extLst>
          </p:cNvPr>
          <p:cNvSpPr txBox="1"/>
          <p:nvPr/>
        </p:nvSpPr>
        <p:spPr>
          <a:xfrm>
            <a:off x="5081798" y="12785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5DFE47F-AA98-B9D1-634F-9463F999634F}"/>
              </a:ext>
            </a:extLst>
          </p:cNvPr>
          <p:cNvSpPr/>
          <p:nvPr/>
        </p:nvSpPr>
        <p:spPr>
          <a:xfrm>
            <a:off x="9287537" y="3704007"/>
            <a:ext cx="6030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</a:t>
            </a:r>
            <a:endParaRPr lang="en-US" sz="5400" b="1" cap="none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06CBBFF-ACE0-E3C8-5B63-65A0339CFFDB}"/>
              </a:ext>
            </a:extLst>
          </p:cNvPr>
          <p:cNvSpPr/>
          <p:nvPr/>
        </p:nvSpPr>
        <p:spPr>
          <a:xfrm>
            <a:off x="5958136" y="5082602"/>
            <a:ext cx="137863" cy="1296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E2BA036-2AD0-D268-5598-789AFE08F4F8}"/>
              </a:ext>
            </a:extLst>
          </p:cNvPr>
          <p:cNvSpPr/>
          <p:nvPr/>
        </p:nvSpPr>
        <p:spPr>
          <a:xfrm>
            <a:off x="6027068" y="4213543"/>
            <a:ext cx="137863" cy="1296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7C0926F-6B24-822F-37B8-5D5FCFD72EB1}"/>
              </a:ext>
            </a:extLst>
          </p:cNvPr>
          <p:cNvCxnSpPr>
            <a:cxnSpLocks/>
          </p:cNvCxnSpPr>
          <p:nvPr/>
        </p:nvCxnSpPr>
        <p:spPr>
          <a:xfrm flipH="1">
            <a:off x="5883639" y="2359480"/>
            <a:ext cx="353288" cy="449852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85C3C7FA-2E4B-05F2-73A3-B965E1D93038}"/>
              </a:ext>
            </a:extLst>
          </p:cNvPr>
          <p:cNvSpPr/>
          <p:nvPr/>
        </p:nvSpPr>
        <p:spPr>
          <a:xfrm>
            <a:off x="5067756" y="5285099"/>
            <a:ext cx="137863" cy="1296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19A4D6B-4D40-AA99-D942-35F9C174326D}"/>
              </a:ext>
            </a:extLst>
          </p:cNvPr>
          <p:cNvSpPr/>
          <p:nvPr/>
        </p:nvSpPr>
        <p:spPr>
          <a:xfrm>
            <a:off x="5349388" y="4212352"/>
            <a:ext cx="137863" cy="1296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F552D4C-9DC5-E7F4-A27A-9781570092BB}"/>
              </a:ext>
            </a:extLst>
          </p:cNvPr>
          <p:cNvCxnSpPr>
            <a:cxnSpLocks/>
          </p:cNvCxnSpPr>
          <p:nvPr/>
        </p:nvCxnSpPr>
        <p:spPr>
          <a:xfrm flipH="1">
            <a:off x="5205619" y="2302017"/>
            <a:ext cx="353288" cy="449852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38D0B44-3C93-45B3-76CF-108E47B8A103}"/>
              </a:ext>
            </a:extLst>
          </p:cNvPr>
          <p:cNvCxnSpPr>
            <a:cxnSpLocks/>
          </p:cNvCxnSpPr>
          <p:nvPr/>
        </p:nvCxnSpPr>
        <p:spPr>
          <a:xfrm flipH="1">
            <a:off x="5010294" y="2378077"/>
            <a:ext cx="353288" cy="449852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>
            <a:extLst>
              <a:ext uri="{FF2B5EF4-FFF2-40B4-BE49-F238E27FC236}">
                <a16:creationId xmlns:a16="http://schemas.microsoft.com/office/drawing/2014/main" id="{DB99186C-40CC-1FCD-3F7F-DD14C276AF2D}"/>
              </a:ext>
            </a:extLst>
          </p:cNvPr>
          <p:cNvSpPr/>
          <p:nvPr/>
        </p:nvSpPr>
        <p:spPr>
          <a:xfrm>
            <a:off x="1681316" y="2389239"/>
            <a:ext cx="3849329" cy="4439264"/>
          </a:xfrm>
          <a:custGeom>
            <a:avLst/>
            <a:gdLst>
              <a:gd name="connsiteX0" fmla="*/ 0 w 3849329"/>
              <a:gd name="connsiteY0" fmla="*/ 88490 h 4439264"/>
              <a:gd name="connsiteX1" fmla="*/ 3849329 w 3849329"/>
              <a:gd name="connsiteY1" fmla="*/ 0 h 4439264"/>
              <a:gd name="connsiteX2" fmla="*/ 3524865 w 3849329"/>
              <a:gd name="connsiteY2" fmla="*/ 4439264 h 4439264"/>
              <a:gd name="connsiteX3" fmla="*/ 14749 w 3849329"/>
              <a:gd name="connsiteY3" fmla="*/ 4439264 h 4439264"/>
              <a:gd name="connsiteX4" fmla="*/ 0 w 3849329"/>
              <a:gd name="connsiteY4" fmla="*/ 88490 h 443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9329" h="4439264">
                <a:moveTo>
                  <a:pt x="0" y="88490"/>
                </a:moveTo>
                <a:lnTo>
                  <a:pt x="3849329" y="0"/>
                </a:lnTo>
                <a:lnTo>
                  <a:pt x="3524865" y="4439264"/>
                </a:lnTo>
                <a:lnTo>
                  <a:pt x="14749" y="4439264"/>
                </a:lnTo>
                <a:cubicBezTo>
                  <a:pt x="9833" y="2989006"/>
                  <a:pt x="4916" y="1538748"/>
                  <a:pt x="0" y="88490"/>
                </a:cubicBezTo>
                <a:close/>
              </a:path>
            </a:pathLst>
          </a:custGeom>
          <a:solidFill>
            <a:srgbClr val="0070C0">
              <a:alpha val="3793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F2651B8-CCA7-F5D1-DBE4-BC19FE34EC54}"/>
              </a:ext>
            </a:extLst>
          </p:cNvPr>
          <p:cNvSpPr/>
          <p:nvPr/>
        </p:nvSpPr>
        <p:spPr>
          <a:xfrm>
            <a:off x="5349388" y="4184972"/>
            <a:ext cx="137863" cy="12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F3806BD-0971-7195-AE0B-E283E82882FA}"/>
              </a:ext>
            </a:extLst>
          </p:cNvPr>
          <p:cNvSpPr/>
          <p:nvPr/>
        </p:nvSpPr>
        <p:spPr>
          <a:xfrm>
            <a:off x="6027068" y="4184185"/>
            <a:ext cx="137863" cy="12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2A90EC7-6287-667E-6731-D270C247AE7B}"/>
              </a:ext>
            </a:extLst>
          </p:cNvPr>
          <p:cNvCxnSpPr>
            <a:cxnSpLocks/>
          </p:cNvCxnSpPr>
          <p:nvPr/>
        </p:nvCxnSpPr>
        <p:spPr>
          <a:xfrm>
            <a:off x="1691234" y="4241014"/>
            <a:ext cx="69607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8B7ACCE1-7BC8-92B6-6062-B2037BD5FB67}"/>
              </a:ext>
            </a:extLst>
          </p:cNvPr>
          <p:cNvSpPr/>
          <p:nvPr/>
        </p:nvSpPr>
        <p:spPr>
          <a:xfrm>
            <a:off x="5958136" y="5017765"/>
            <a:ext cx="137863" cy="12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2ABFEF9-87C9-5B55-3EB0-B73193AA07A8}"/>
              </a:ext>
            </a:extLst>
          </p:cNvPr>
          <p:cNvSpPr/>
          <p:nvPr/>
        </p:nvSpPr>
        <p:spPr>
          <a:xfrm>
            <a:off x="5072755" y="5257507"/>
            <a:ext cx="137863" cy="12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3B313CC-2804-E0EC-3677-C1F89596C613}"/>
              </a:ext>
            </a:extLst>
          </p:cNvPr>
          <p:cNvCxnSpPr>
            <a:cxnSpLocks/>
          </p:cNvCxnSpPr>
          <p:nvPr/>
        </p:nvCxnSpPr>
        <p:spPr>
          <a:xfrm>
            <a:off x="1691234" y="5134299"/>
            <a:ext cx="69607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BB3BB2E-F5A1-98B6-BDEA-5833DC7B08D2}"/>
              </a:ext>
            </a:extLst>
          </p:cNvPr>
          <p:cNvCxnSpPr>
            <a:cxnSpLocks/>
          </p:cNvCxnSpPr>
          <p:nvPr/>
        </p:nvCxnSpPr>
        <p:spPr>
          <a:xfrm>
            <a:off x="1691234" y="5387164"/>
            <a:ext cx="69607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9E4630C5-597D-D365-0838-384462730AEE}"/>
              </a:ext>
            </a:extLst>
          </p:cNvPr>
          <p:cNvSpPr/>
          <p:nvPr/>
        </p:nvSpPr>
        <p:spPr>
          <a:xfrm>
            <a:off x="1691233" y="5147422"/>
            <a:ext cx="7353013" cy="1772065"/>
          </a:xfrm>
          <a:prstGeom prst="rect">
            <a:avLst/>
          </a:prstGeom>
          <a:solidFill>
            <a:srgbClr val="FF0000">
              <a:alpha val="19268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52DF420-1195-53EF-F7DA-D1010BE5817D}"/>
              </a:ext>
            </a:extLst>
          </p:cNvPr>
          <p:cNvSpPr txBox="1"/>
          <p:nvPr/>
        </p:nvSpPr>
        <p:spPr>
          <a:xfrm rot="5565246">
            <a:off x="4972290" y="3618880"/>
            <a:ext cx="2930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Front line of the Main Structure A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D4F8C7A-2FF1-77E9-0089-EC31355FBE64}"/>
              </a:ext>
            </a:extLst>
          </p:cNvPr>
          <p:cNvSpPr txBox="1"/>
          <p:nvPr/>
        </p:nvSpPr>
        <p:spPr>
          <a:xfrm rot="5801854">
            <a:off x="4066389" y="3693660"/>
            <a:ext cx="3102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Rear line of the Main Structure for A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D3D2666-186E-2774-31BE-708708F08DB5}"/>
              </a:ext>
            </a:extLst>
          </p:cNvPr>
          <p:cNvSpPr/>
          <p:nvPr/>
        </p:nvSpPr>
        <p:spPr>
          <a:xfrm>
            <a:off x="4636255" y="1372501"/>
            <a:ext cx="6303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B750D6C-5581-AA3F-6CA7-FBD7C3F00391}"/>
              </a:ext>
            </a:extLst>
          </p:cNvPr>
          <p:cNvSpPr/>
          <p:nvPr/>
        </p:nvSpPr>
        <p:spPr>
          <a:xfrm rot="21335824">
            <a:off x="8985225" y="2199020"/>
            <a:ext cx="407543" cy="4497572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55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90"/>
    </mc:Choice>
    <mc:Fallback xmlns="">
      <p:transition spd="slow" advTm="1889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730F2-5BB9-FA90-CDF8-9FC37FFDD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B is obviously Larger So the property line near B becomes the Front Property Line, Front Line of the Main Structure and Rear line of the Main structure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810F908-587D-D1DD-1538-FA0E2A4DC6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37" t="9676" r="911" b="365"/>
          <a:stretch/>
        </p:blipFill>
        <p:spPr>
          <a:xfrm rot="16200000">
            <a:off x="3194289" y="468672"/>
            <a:ext cx="4891719" cy="78978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12CC36-C7AE-D2C1-2264-94DC0CC0C4F6}"/>
              </a:ext>
            </a:extLst>
          </p:cNvPr>
          <p:cNvSpPr txBox="1"/>
          <p:nvPr/>
        </p:nvSpPr>
        <p:spPr>
          <a:xfrm>
            <a:off x="5081798" y="12785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5DFE47F-AA98-B9D1-634F-9463F999634F}"/>
              </a:ext>
            </a:extLst>
          </p:cNvPr>
          <p:cNvSpPr/>
          <p:nvPr/>
        </p:nvSpPr>
        <p:spPr>
          <a:xfrm>
            <a:off x="9287537" y="3704007"/>
            <a:ext cx="6030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</a:t>
            </a:r>
            <a:endParaRPr lang="en-US" sz="5400" b="1" cap="none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06CBBFF-ACE0-E3C8-5B63-65A0339CFFDB}"/>
              </a:ext>
            </a:extLst>
          </p:cNvPr>
          <p:cNvSpPr/>
          <p:nvPr/>
        </p:nvSpPr>
        <p:spPr>
          <a:xfrm>
            <a:off x="5958136" y="5082602"/>
            <a:ext cx="137863" cy="1296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E2BA036-2AD0-D268-5598-789AFE08F4F8}"/>
              </a:ext>
            </a:extLst>
          </p:cNvPr>
          <p:cNvSpPr/>
          <p:nvPr/>
        </p:nvSpPr>
        <p:spPr>
          <a:xfrm>
            <a:off x="6027068" y="4213543"/>
            <a:ext cx="137863" cy="1296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7C0926F-6B24-822F-37B8-5D5FCFD72EB1}"/>
              </a:ext>
            </a:extLst>
          </p:cNvPr>
          <p:cNvCxnSpPr>
            <a:cxnSpLocks/>
          </p:cNvCxnSpPr>
          <p:nvPr/>
        </p:nvCxnSpPr>
        <p:spPr>
          <a:xfrm flipH="1">
            <a:off x="5883639" y="2359480"/>
            <a:ext cx="353288" cy="449852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85C3C7FA-2E4B-05F2-73A3-B965E1D93038}"/>
              </a:ext>
            </a:extLst>
          </p:cNvPr>
          <p:cNvSpPr/>
          <p:nvPr/>
        </p:nvSpPr>
        <p:spPr>
          <a:xfrm>
            <a:off x="5067756" y="5285099"/>
            <a:ext cx="137863" cy="1296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19A4D6B-4D40-AA99-D942-35F9C174326D}"/>
              </a:ext>
            </a:extLst>
          </p:cNvPr>
          <p:cNvSpPr/>
          <p:nvPr/>
        </p:nvSpPr>
        <p:spPr>
          <a:xfrm>
            <a:off x="5349388" y="4212352"/>
            <a:ext cx="137863" cy="1296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F552D4C-9DC5-E7F4-A27A-9781570092BB}"/>
              </a:ext>
            </a:extLst>
          </p:cNvPr>
          <p:cNvCxnSpPr>
            <a:cxnSpLocks/>
          </p:cNvCxnSpPr>
          <p:nvPr/>
        </p:nvCxnSpPr>
        <p:spPr>
          <a:xfrm flipH="1">
            <a:off x="5205619" y="2302017"/>
            <a:ext cx="353288" cy="449852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38D0B44-3C93-45B3-76CF-108E47B8A103}"/>
              </a:ext>
            </a:extLst>
          </p:cNvPr>
          <p:cNvCxnSpPr>
            <a:cxnSpLocks/>
          </p:cNvCxnSpPr>
          <p:nvPr/>
        </p:nvCxnSpPr>
        <p:spPr>
          <a:xfrm flipH="1">
            <a:off x="5010294" y="2378077"/>
            <a:ext cx="353288" cy="449852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>
            <a:extLst>
              <a:ext uri="{FF2B5EF4-FFF2-40B4-BE49-F238E27FC236}">
                <a16:creationId xmlns:a16="http://schemas.microsoft.com/office/drawing/2014/main" id="{DB99186C-40CC-1FCD-3F7F-DD14C276AF2D}"/>
              </a:ext>
            </a:extLst>
          </p:cNvPr>
          <p:cNvSpPr/>
          <p:nvPr/>
        </p:nvSpPr>
        <p:spPr>
          <a:xfrm>
            <a:off x="1681316" y="2389239"/>
            <a:ext cx="3849329" cy="4439264"/>
          </a:xfrm>
          <a:custGeom>
            <a:avLst/>
            <a:gdLst>
              <a:gd name="connsiteX0" fmla="*/ 0 w 3849329"/>
              <a:gd name="connsiteY0" fmla="*/ 88490 h 4439264"/>
              <a:gd name="connsiteX1" fmla="*/ 3849329 w 3849329"/>
              <a:gd name="connsiteY1" fmla="*/ 0 h 4439264"/>
              <a:gd name="connsiteX2" fmla="*/ 3524865 w 3849329"/>
              <a:gd name="connsiteY2" fmla="*/ 4439264 h 4439264"/>
              <a:gd name="connsiteX3" fmla="*/ 14749 w 3849329"/>
              <a:gd name="connsiteY3" fmla="*/ 4439264 h 4439264"/>
              <a:gd name="connsiteX4" fmla="*/ 0 w 3849329"/>
              <a:gd name="connsiteY4" fmla="*/ 88490 h 443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9329" h="4439264">
                <a:moveTo>
                  <a:pt x="0" y="88490"/>
                </a:moveTo>
                <a:lnTo>
                  <a:pt x="3849329" y="0"/>
                </a:lnTo>
                <a:lnTo>
                  <a:pt x="3524865" y="4439264"/>
                </a:lnTo>
                <a:lnTo>
                  <a:pt x="14749" y="4439264"/>
                </a:lnTo>
                <a:cubicBezTo>
                  <a:pt x="9833" y="2989006"/>
                  <a:pt x="4916" y="1538748"/>
                  <a:pt x="0" y="88490"/>
                </a:cubicBezTo>
                <a:close/>
              </a:path>
            </a:pathLst>
          </a:custGeom>
          <a:solidFill>
            <a:srgbClr val="0070C0">
              <a:alpha val="3793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F2651B8-CCA7-F5D1-DBE4-BC19FE34EC54}"/>
              </a:ext>
            </a:extLst>
          </p:cNvPr>
          <p:cNvSpPr/>
          <p:nvPr/>
        </p:nvSpPr>
        <p:spPr>
          <a:xfrm>
            <a:off x="5349388" y="4184972"/>
            <a:ext cx="137863" cy="12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F3806BD-0971-7195-AE0B-E283E82882FA}"/>
              </a:ext>
            </a:extLst>
          </p:cNvPr>
          <p:cNvSpPr/>
          <p:nvPr/>
        </p:nvSpPr>
        <p:spPr>
          <a:xfrm>
            <a:off x="6027068" y="4184185"/>
            <a:ext cx="137863" cy="12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2A90EC7-6287-667E-6731-D270C247AE7B}"/>
              </a:ext>
            </a:extLst>
          </p:cNvPr>
          <p:cNvCxnSpPr>
            <a:cxnSpLocks/>
          </p:cNvCxnSpPr>
          <p:nvPr/>
        </p:nvCxnSpPr>
        <p:spPr>
          <a:xfrm>
            <a:off x="1691234" y="4241014"/>
            <a:ext cx="69607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8B7ACCE1-7BC8-92B6-6062-B2037BD5FB67}"/>
              </a:ext>
            </a:extLst>
          </p:cNvPr>
          <p:cNvSpPr/>
          <p:nvPr/>
        </p:nvSpPr>
        <p:spPr>
          <a:xfrm>
            <a:off x="5958136" y="5017765"/>
            <a:ext cx="137863" cy="12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2ABFEF9-87C9-5B55-3EB0-B73193AA07A8}"/>
              </a:ext>
            </a:extLst>
          </p:cNvPr>
          <p:cNvSpPr/>
          <p:nvPr/>
        </p:nvSpPr>
        <p:spPr>
          <a:xfrm>
            <a:off x="5072755" y="5257507"/>
            <a:ext cx="137863" cy="12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3B313CC-2804-E0EC-3677-C1F89596C613}"/>
              </a:ext>
            </a:extLst>
          </p:cNvPr>
          <p:cNvCxnSpPr>
            <a:cxnSpLocks/>
          </p:cNvCxnSpPr>
          <p:nvPr/>
        </p:nvCxnSpPr>
        <p:spPr>
          <a:xfrm>
            <a:off x="1691234" y="5134299"/>
            <a:ext cx="69607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BB3BB2E-F5A1-98B6-BDEA-5833DC7B08D2}"/>
              </a:ext>
            </a:extLst>
          </p:cNvPr>
          <p:cNvCxnSpPr>
            <a:cxnSpLocks/>
          </p:cNvCxnSpPr>
          <p:nvPr/>
        </p:nvCxnSpPr>
        <p:spPr>
          <a:xfrm>
            <a:off x="1691234" y="5387164"/>
            <a:ext cx="69607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9E4630C5-597D-D365-0838-384462730AEE}"/>
              </a:ext>
            </a:extLst>
          </p:cNvPr>
          <p:cNvSpPr/>
          <p:nvPr/>
        </p:nvSpPr>
        <p:spPr>
          <a:xfrm>
            <a:off x="1691233" y="5147422"/>
            <a:ext cx="7353013" cy="1772065"/>
          </a:xfrm>
          <a:prstGeom prst="rect">
            <a:avLst/>
          </a:prstGeom>
          <a:solidFill>
            <a:srgbClr val="FF0000">
              <a:alpha val="19268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52DF420-1195-53EF-F7DA-D1010BE5817D}"/>
              </a:ext>
            </a:extLst>
          </p:cNvPr>
          <p:cNvSpPr txBox="1"/>
          <p:nvPr/>
        </p:nvSpPr>
        <p:spPr>
          <a:xfrm rot="5565246">
            <a:off x="4972290" y="3618880"/>
            <a:ext cx="2930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Front line of the Main Structure A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D4F8C7A-2FF1-77E9-0089-EC31355FBE64}"/>
              </a:ext>
            </a:extLst>
          </p:cNvPr>
          <p:cNvSpPr txBox="1"/>
          <p:nvPr/>
        </p:nvSpPr>
        <p:spPr>
          <a:xfrm rot="5801854">
            <a:off x="4066389" y="3693660"/>
            <a:ext cx="3102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Rear line of the Main Structure for A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D3D2666-186E-2774-31BE-708708F08DB5}"/>
              </a:ext>
            </a:extLst>
          </p:cNvPr>
          <p:cNvSpPr/>
          <p:nvPr/>
        </p:nvSpPr>
        <p:spPr>
          <a:xfrm>
            <a:off x="4636255" y="1372501"/>
            <a:ext cx="6303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86B576A-FEFB-AEE8-FEDD-CAAB2813E7B8}"/>
              </a:ext>
            </a:extLst>
          </p:cNvPr>
          <p:cNvSpPr/>
          <p:nvPr/>
        </p:nvSpPr>
        <p:spPr>
          <a:xfrm rot="21335824">
            <a:off x="8985225" y="2199020"/>
            <a:ext cx="407543" cy="4497572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59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3"/>
    </mc:Choice>
    <mc:Fallback xmlns="">
      <p:transition spd="slow" advTm="180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30BCD-5139-F135-E30A-C08D6A09F0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A8D3F1-BCCE-C621-1763-050CC4584E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5A8E18-2700-A5B3-6789-FC858F825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9697"/>
            <a:ext cx="12192000" cy="68580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FDF3F8-1ABC-E3AA-5A4F-D6CE372665E7}"/>
              </a:ext>
            </a:extLst>
          </p:cNvPr>
          <p:cNvSpPr txBox="1"/>
          <p:nvPr/>
        </p:nvSpPr>
        <p:spPr>
          <a:xfrm>
            <a:off x="75304" y="24742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EF612A-CEF9-893C-BC56-C6F4F6597CE9}"/>
              </a:ext>
            </a:extLst>
          </p:cNvPr>
          <p:cNvSpPr/>
          <p:nvPr/>
        </p:nvSpPr>
        <p:spPr>
          <a:xfrm>
            <a:off x="361508" y="4848447"/>
            <a:ext cx="10675088" cy="2009553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AA7ABE-4693-014E-5D80-D3923396D132}"/>
              </a:ext>
            </a:extLst>
          </p:cNvPr>
          <p:cNvSpPr/>
          <p:nvPr/>
        </p:nvSpPr>
        <p:spPr>
          <a:xfrm>
            <a:off x="75304" y="393405"/>
            <a:ext cx="1562110" cy="6616995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E09A202-BE3F-7E50-BDDD-28C8088880C6}"/>
              </a:ext>
            </a:extLst>
          </p:cNvPr>
          <p:cNvSpPr/>
          <p:nvPr/>
        </p:nvSpPr>
        <p:spPr>
          <a:xfrm rot="21320033">
            <a:off x="8287921" y="414574"/>
            <a:ext cx="2891722" cy="6300103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A8189C-19ED-D71E-B30B-D41EA446326F}"/>
              </a:ext>
            </a:extLst>
          </p:cNvPr>
          <p:cNvSpPr/>
          <p:nvPr/>
        </p:nvSpPr>
        <p:spPr>
          <a:xfrm>
            <a:off x="439480" y="353323"/>
            <a:ext cx="10675088" cy="752464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00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"/>
    </mc:Choice>
    <mc:Fallback xmlns="">
      <p:transition spd="slow" advTm="155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76F1DA57-D0D0-2850-5B55-94A0C0197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your Time!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AEBF14F-0BED-7069-19A4-4F3C891FB190}"/>
              </a:ext>
            </a:extLst>
          </p:cNvPr>
          <p:cNvSpPr txBox="1"/>
          <p:nvPr/>
        </p:nvSpPr>
        <p:spPr>
          <a:xfrm>
            <a:off x="1696065" y="2536723"/>
            <a:ext cx="66976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Any questions please contact the Office </a:t>
            </a:r>
          </a:p>
        </p:txBody>
      </p:sp>
    </p:spTree>
    <p:extLst>
      <p:ext uri="{BB962C8B-B14F-4D97-AF65-F5344CB8AC3E}">
        <p14:creationId xmlns:p14="http://schemas.microsoft.com/office/powerpoint/2010/main" val="145650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296"/>
    </mc:Choice>
    <mc:Fallback xmlns="">
      <p:transition spd="slow" advTm="2029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A1699-4BE1-5CA6-1A19-A73AE2545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 a Street A and Street 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F54F22-15C4-1485-931B-E7C16135F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378" y="2000922"/>
            <a:ext cx="8634804" cy="485707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7AB8F10-2B91-D5E3-1BB5-896FAA077AF7}"/>
              </a:ext>
            </a:extLst>
          </p:cNvPr>
          <p:cNvSpPr/>
          <p:nvPr/>
        </p:nvSpPr>
        <p:spPr>
          <a:xfrm>
            <a:off x="1765006" y="2137144"/>
            <a:ext cx="7899990" cy="501478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13AFC8-7922-2682-325E-B22EB7F00D8F}"/>
              </a:ext>
            </a:extLst>
          </p:cNvPr>
          <p:cNvSpPr/>
          <p:nvPr/>
        </p:nvSpPr>
        <p:spPr>
          <a:xfrm rot="21423723">
            <a:off x="1766217" y="2185056"/>
            <a:ext cx="1497217" cy="4497572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2A7484-F6AA-4991-3987-D14229C16B24}"/>
              </a:ext>
            </a:extLst>
          </p:cNvPr>
          <p:cNvSpPr/>
          <p:nvPr/>
        </p:nvSpPr>
        <p:spPr>
          <a:xfrm>
            <a:off x="2435221" y="3506131"/>
            <a:ext cx="6303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7477D4-039F-7CCB-88B1-5BC9C646B67E}"/>
              </a:ext>
            </a:extLst>
          </p:cNvPr>
          <p:cNvSpPr/>
          <p:nvPr/>
        </p:nvSpPr>
        <p:spPr>
          <a:xfrm>
            <a:off x="4967929" y="1875208"/>
            <a:ext cx="6030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</a:t>
            </a:r>
            <a:endParaRPr lang="en-US" sz="5400" b="1" cap="none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2BE2DA-315E-5913-BE54-4C1AAF6B9FA8}"/>
              </a:ext>
            </a:extLst>
          </p:cNvPr>
          <p:cNvSpPr/>
          <p:nvPr/>
        </p:nvSpPr>
        <p:spPr>
          <a:xfrm>
            <a:off x="1659378" y="5296970"/>
            <a:ext cx="8634804" cy="1408630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696A3B-E10E-AC73-D85D-6A29C85DC02E}"/>
              </a:ext>
            </a:extLst>
          </p:cNvPr>
          <p:cNvSpPr/>
          <p:nvPr/>
        </p:nvSpPr>
        <p:spPr>
          <a:xfrm rot="21225038">
            <a:off x="7571155" y="2113954"/>
            <a:ext cx="2322256" cy="4497572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82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"/>
    </mc:Choice>
    <mc:Fallback xmlns="">
      <p:transition spd="slow" advTm="11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A1699-4BE1-5CA6-1A19-A73AE2545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Street A: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F54F22-15C4-1485-931B-E7C16135F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378" y="2000922"/>
            <a:ext cx="8634804" cy="485707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915692-E702-2ECA-21C4-D40AFC03945C}"/>
              </a:ext>
            </a:extLst>
          </p:cNvPr>
          <p:cNvSpPr/>
          <p:nvPr/>
        </p:nvSpPr>
        <p:spPr>
          <a:xfrm>
            <a:off x="1765006" y="2137144"/>
            <a:ext cx="7899990" cy="501478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FA6E3E-FAC0-67FC-3D45-643BE6DE1B61}"/>
              </a:ext>
            </a:extLst>
          </p:cNvPr>
          <p:cNvSpPr/>
          <p:nvPr/>
        </p:nvSpPr>
        <p:spPr>
          <a:xfrm rot="21423723">
            <a:off x="1766217" y="2185056"/>
            <a:ext cx="1497217" cy="4497572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BD0C53-251F-42C9-FBD8-491E5C464576}"/>
              </a:ext>
            </a:extLst>
          </p:cNvPr>
          <p:cNvSpPr/>
          <p:nvPr/>
        </p:nvSpPr>
        <p:spPr>
          <a:xfrm>
            <a:off x="1659378" y="5296970"/>
            <a:ext cx="8634804" cy="1408630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9B53B2-A9F4-7850-DF29-AFBBB1A9F2BE}"/>
              </a:ext>
            </a:extLst>
          </p:cNvPr>
          <p:cNvSpPr/>
          <p:nvPr/>
        </p:nvSpPr>
        <p:spPr>
          <a:xfrm rot="21225038">
            <a:off x="7571155" y="2113954"/>
            <a:ext cx="2322256" cy="4497572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2A7484-F6AA-4991-3987-D14229C16B24}"/>
              </a:ext>
            </a:extLst>
          </p:cNvPr>
          <p:cNvSpPr/>
          <p:nvPr/>
        </p:nvSpPr>
        <p:spPr>
          <a:xfrm>
            <a:off x="2435221" y="3506131"/>
            <a:ext cx="6303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26896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"/>
    </mc:Choice>
    <mc:Fallback xmlns="">
      <p:transition spd="slow" advTm="14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A1699-4BE1-5CA6-1A19-A73AE2545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Side A: Determine the two most forward corners (closest to Street A)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F54F22-15C4-1485-931B-E7C16135F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378" y="2000922"/>
            <a:ext cx="8634804" cy="485707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B5CE5DB-5562-3F98-5EBD-7D5E5A4ABD6D}"/>
              </a:ext>
            </a:extLst>
          </p:cNvPr>
          <p:cNvSpPr/>
          <p:nvPr/>
        </p:nvSpPr>
        <p:spPr>
          <a:xfrm>
            <a:off x="1765006" y="2137144"/>
            <a:ext cx="7899990" cy="501478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A27CCB-45A2-1B19-5F8D-B61F812D6CC3}"/>
              </a:ext>
            </a:extLst>
          </p:cNvPr>
          <p:cNvSpPr/>
          <p:nvPr/>
        </p:nvSpPr>
        <p:spPr>
          <a:xfrm rot="21423723">
            <a:off x="1766217" y="2185056"/>
            <a:ext cx="1497217" cy="4497572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BE5781-B5A1-1A8B-FE33-75AC89ADFA67}"/>
              </a:ext>
            </a:extLst>
          </p:cNvPr>
          <p:cNvSpPr/>
          <p:nvPr/>
        </p:nvSpPr>
        <p:spPr>
          <a:xfrm>
            <a:off x="1659378" y="5296970"/>
            <a:ext cx="8634804" cy="1408630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AAF8EC-CF7C-5541-7C8C-AC045E097584}"/>
              </a:ext>
            </a:extLst>
          </p:cNvPr>
          <p:cNvSpPr/>
          <p:nvPr/>
        </p:nvSpPr>
        <p:spPr>
          <a:xfrm rot="21225038">
            <a:off x="7571155" y="2113954"/>
            <a:ext cx="2322256" cy="4497572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2A7484-F6AA-4991-3987-D14229C16B24}"/>
              </a:ext>
            </a:extLst>
          </p:cNvPr>
          <p:cNvSpPr/>
          <p:nvPr/>
        </p:nvSpPr>
        <p:spPr>
          <a:xfrm>
            <a:off x="2435221" y="3506131"/>
            <a:ext cx="6303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1D4E15A-58DC-8BA7-266E-0E602644291D}"/>
              </a:ext>
            </a:extLst>
          </p:cNvPr>
          <p:cNvSpPr/>
          <p:nvPr/>
        </p:nvSpPr>
        <p:spPr>
          <a:xfrm>
            <a:off x="4281267" y="4554885"/>
            <a:ext cx="137863" cy="12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FAF886-52C5-3AD8-D5ED-7013845D2C29}"/>
              </a:ext>
            </a:extLst>
          </p:cNvPr>
          <p:cNvSpPr/>
          <p:nvPr/>
        </p:nvSpPr>
        <p:spPr>
          <a:xfrm>
            <a:off x="4281267" y="4752410"/>
            <a:ext cx="137863" cy="12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55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"/>
    </mc:Choice>
    <mc:Fallback xmlns="">
      <p:transition spd="slow" advTm="158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A1699-4BE1-5CA6-1A19-A73AE2545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Side A: extend a line through these two points out to the side property lines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F54F22-15C4-1485-931B-E7C16135F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378" y="2000922"/>
            <a:ext cx="8634804" cy="485707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908BF8F-A20E-B255-E086-78BD58B99FDC}"/>
              </a:ext>
            </a:extLst>
          </p:cNvPr>
          <p:cNvSpPr/>
          <p:nvPr/>
        </p:nvSpPr>
        <p:spPr>
          <a:xfrm>
            <a:off x="1765006" y="2137144"/>
            <a:ext cx="7899990" cy="501478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2B427D-78D4-98FC-7580-1F4E83AAA5EE}"/>
              </a:ext>
            </a:extLst>
          </p:cNvPr>
          <p:cNvSpPr/>
          <p:nvPr/>
        </p:nvSpPr>
        <p:spPr>
          <a:xfrm rot="21423723">
            <a:off x="1766217" y="2185056"/>
            <a:ext cx="1497217" cy="4497572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1E24710-DC60-8E26-ACD3-18301631CA5B}"/>
              </a:ext>
            </a:extLst>
          </p:cNvPr>
          <p:cNvSpPr/>
          <p:nvPr/>
        </p:nvSpPr>
        <p:spPr>
          <a:xfrm>
            <a:off x="1659378" y="5296970"/>
            <a:ext cx="8634804" cy="1408630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6A8C1F-1F6B-5CCC-67A6-600CD1003A60}"/>
              </a:ext>
            </a:extLst>
          </p:cNvPr>
          <p:cNvSpPr/>
          <p:nvPr/>
        </p:nvSpPr>
        <p:spPr>
          <a:xfrm rot="21225038">
            <a:off x="7571155" y="2113954"/>
            <a:ext cx="2322256" cy="4497572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2A7484-F6AA-4991-3987-D14229C16B24}"/>
              </a:ext>
            </a:extLst>
          </p:cNvPr>
          <p:cNvSpPr/>
          <p:nvPr/>
        </p:nvSpPr>
        <p:spPr>
          <a:xfrm>
            <a:off x="2435221" y="3506131"/>
            <a:ext cx="6303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1D4E15A-58DC-8BA7-266E-0E602644291D}"/>
              </a:ext>
            </a:extLst>
          </p:cNvPr>
          <p:cNvSpPr/>
          <p:nvPr/>
        </p:nvSpPr>
        <p:spPr>
          <a:xfrm>
            <a:off x="4281267" y="4554885"/>
            <a:ext cx="137863" cy="12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FAF886-52C5-3AD8-D5ED-7013845D2C29}"/>
              </a:ext>
            </a:extLst>
          </p:cNvPr>
          <p:cNvSpPr/>
          <p:nvPr/>
        </p:nvSpPr>
        <p:spPr>
          <a:xfrm>
            <a:off x="4281267" y="4752410"/>
            <a:ext cx="137863" cy="12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D88016-93C8-383E-2127-630A5F26D411}"/>
              </a:ext>
            </a:extLst>
          </p:cNvPr>
          <p:cNvCxnSpPr/>
          <p:nvPr/>
        </p:nvCxnSpPr>
        <p:spPr>
          <a:xfrm flipH="1" flipV="1">
            <a:off x="4233725" y="2771294"/>
            <a:ext cx="137863" cy="23930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131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"/>
    </mc:Choice>
    <mc:Fallback xmlns="">
      <p:transition spd="slow" advTm="154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A1699-4BE1-5CA6-1A19-A73AE2545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the </a:t>
            </a:r>
            <a:r>
              <a:rPr lang="en-US" b="1" u="sng" dirty="0"/>
              <a:t>Front Line of the Main Structure</a:t>
            </a:r>
            <a:r>
              <a:rPr lang="en-US" dirty="0"/>
              <a:t> as viewed from </a:t>
            </a:r>
            <a:r>
              <a:rPr lang="en-US" b="1" dirty="0"/>
              <a:t>Street A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F54F22-15C4-1485-931B-E7C16135F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378" y="2000922"/>
            <a:ext cx="8634804" cy="485707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BA38CD8-ED5A-7D26-9188-1C874F4F23DC}"/>
              </a:ext>
            </a:extLst>
          </p:cNvPr>
          <p:cNvSpPr/>
          <p:nvPr/>
        </p:nvSpPr>
        <p:spPr>
          <a:xfrm>
            <a:off x="1765006" y="2137144"/>
            <a:ext cx="7899990" cy="501478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B2E132-1B17-FD23-7E39-F594EADA9CA3}"/>
              </a:ext>
            </a:extLst>
          </p:cNvPr>
          <p:cNvSpPr/>
          <p:nvPr/>
        </p:nvSpPr>
        <p:spPr>
          <a:xfrm rot="21423723">
            <a:off x="1766217" y="2185056"/>
            <a:ext cx="1497217" cy="4497572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2CBC12-385C-8C13-5B19-74A420C6F481}"/>
              </a:ext>
            </a:extLst>
          </p:cNvPr>
          <p:cNvSpPr/>
          <p:nvPr/>
        </p:nvSpPr>
        <p:spPr>
          <a:xfrm>
            <a:off x="1659378" y="5296970"/>
            <a:ext cx="8634804" cy="1408630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42888D-F22D-7D68-107F-8051D9F8C41E}"/>
              </a:ext>
            </a:extLst>
          </p:cNvPr>
          <p:cNvSpPr/>
          <p:nvPr/>
        </p:nvSpPr>
        <p:spPr>
          <a:xfrm rot="21225038">
            <a:off x="7571155" y="2113954"/>
            <a:ext cx="2322256" cy="4497572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2A7484-F6AA-4991-3987-D14229C16B24}"/>
              </a:ext>
            </a:extLst>
          </p:cNvPr>
          <p:cNvSpPr/>
          <p:nvPr/>
        </p:nvSpPr>
        <p:spPr>
          <a:xfrm>
            <a:off x="2435221" y="3506131"/>
            <a:ext cx="6303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1D4E15A-58DC-8BA7-266E-0E602644291D}"/>
              </a:ext>
            </a:extLst>
          </p:cNvPr>
          <p:cNvSpPr/>
          <p:nvPr/>
        </p:nvSpPr>
        <p:spPr>
          <a:xfrm>
            <a:off x="4281267" y="4554885"/>
            <a:ext cx="137863" cy="12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FAF886-52C5-3AD8-D5ED-7013845D2C29}"/>
              </a:ext>
            </a:extLst>
          </p:cNvPr>
          <p:cNvSpPr/>
          <p:nvPr/>
        </p:nvSpPr>
        <p:spPr>
          <a:xfrm>
            <a:off x="4281267" y="4752410"/>
            <a:ext cx="137863" cy="12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D88016-93C8-383E-2127-630A5F26D411}"/>
              </a:ext>
            </a:extLst>
          </p:cNvPr>
          <p:cNvCxnSpPr/>
          <p:nvPr/>
        </p:nvCxnSpPr>
        <p:spPr>
          <a:xfrm flipH="1" flipV="1">
            <a:off x="4233725" y="2771294"/>
            <a:ext cx="137863" cy="23930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934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"/>
    </mc:Choice>
    <mc:Fallback xmlns="">
      <p:transition spd="slow" advTm="123"/>
    </mc:Fallback>
  </mc:AlternateContent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2153</TotalTime>
  <Words>782</Words>
  <Application>Microsoft Macintosh PowerPoint</Application>
  <PresentationFormat>Widescreen</PresentationFormat>
  <Paragraphs>99</Paragraphs>
  <Slides>40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Calibri Light</vt:lpstr>
      <vt:lpstr>Trebuchet MS</vt:lpstr>
      <vt:lpstr>Custom Design</vt:lpstr>
      <vt:lpstr>Berlin</vt:lpstr>
      <vt:lpstr>PRPOA – Corner Lots</vt:lpstr>
      <vt:lpstr>2 Examples – Corner Lots</vt:lpstr>
      <vt:lpstr>Example 1</vt:lpstr>
      <vt:lpstr>PowerPoint Presentation</vt:lpstr>
      <vt:lpstr>Identify a Street A and Street B</vt:lpstr>
      <vt:lpstr>For Street A:</vt:lpstr>
      <vt:lpstr>For Side A: Determine the two most forward corners (closest to Street A) </vt:lpstr>
      <vt:lpstr>For Side A: extend a line through these two points out to the side property lines </vt:lpstr>
      <vt:lpstr>This is the Front Line of the Main Structure as viewed from Street A </vt:lpstr>
      <vt:lpstr>Determine the two most outer rear corners (closest to rear and each sides of the property) of the Main Structure, excluding pool and cage </vt:lpstr>
      <vt:lpstr>Extend a line separately through each point parallel to the Front Line of the Main Structure out to the side property lines</vt:lpstr>
      <vt:lpstr>This would be the rear line of the Main Structure for A</vt:lpstr>
      <vt:lpstr>Now Do the Same Thing for street B</vt:lpstr>
      <vt:lpstr>For Side B: Determine the two most forward corners (closest to Street ) </vt:lpstr>
      <vt:lpstr>For Side B: extend a line through these two points out to the side property lines </vt:lpstr>
      <vt:lpstr>This is the Front Line of the Main Structure as viewed from Street B </vt:lpstr>
      <vt:lpstr>Determine the two most outer rear corners as viewed from B(closest to rear property line and each sides of the property) of the Main Structure, excluding pool and cage </vt:lpstr>
      <vt:lpstr>Extend a line separately through each point parallel to the Front Line of the Main Structure out to the side property lines</vt:lpstr>
      <vt:lpstr>This would be the rear line of the Main Structure for B</vt:lpstr>
      <vt:lpstr>Compare the area of the available space behind the rear line of the main structure for street A and Street B</vt:lpstr>
      <vt:lpstr>A’s Area behind the Rear Line is obviously Larger. So property line nearest to A becomes the Front Property Line, Front Line of the Main Structure and Rear line of the Main structure</vt:lpstr>
      <vt:lpstr>Example 2 – Non Parallel Corners</vt:lpstr>
      <vt:lpstr>Step 1 – Identify Street A and B</vt:lpstr>
      <vt:lpstr>For Street A:</vt:lpstr>
      <vt:lpstr>For Side A: Determine the two most forward corners (closest to Street A) </vt:lpstr>
      <vt:lpstr>For Side A: extend a line through these two points out to the side property lines </vt:lpstr>
      <vt:lpstr>This is the Front Line of the Main Structure as viewed from Street A </vt:lpstr>
      <vt:lpstr>Determine the two most outer rear corners (closest to rear property Line and each sides of the property) of the Main Structure, excluding pool and cage </vt:lpstr>
      <vt:lpstr>Extend each line separately through each point parallel to the Front Line of the Main Structure out to the side property lines</vt:lpstr>
      <vt:lpstr>The line that provides that provides the most useable land space is the Rear Line of the Main Structure for A</vt:lpstr>
      <vt:lpstr>Now Do the Same Thing for street B</vt:lpstr>
      <vt:lpstr>For Side B: Determine the two most forward corners (closest to Street ) </vt:lpstr>
      <vt:lpstr>For Side B: extend a line through these two points out to the side property lines </vt:lpstr>
      <vt:lpstr>This is the Front Line of the Main Structure as viewed from Street B </vt:lpstr>
      <vt:lpstr>Determine the two most outer rear corners as viewed from B(closest to rear and each sides of the property) of the Main Structure, excluding pool and cage </vt:lpstr>
      <vt:lpstr>Extend each line separately through each point parallel to the Front Line of the Main Structure out to the side property lines</vt:lpstr>
      <vt:lpstr>The line that provides the most useable land space is the Rear Line of the Main Structure for B</vt:lpstr>
      <vt:lpstr>Compare the area of the available space behind the rear line of the main structure for street A and Street B</vt:lpstr>
      <vt:lpstr>B is obviously Larger So the property line near B becomes the Front Property Line, Front Line of the Main Structure and Rear line of the Main structure</vt:lpstr>
      <vt:lpstr>Thank you for your Time!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9</cp:revision>
  <dcterms:created xsi:type="dcterms:W3CDTF">2022-06-06T13:48:43Z</dcterms:created>
  <dcterms:modified xsi:type="dcterms:W3CDTF">2022-08-12T14:22:50Z</dcterms:modified>
</cp:coreProperties>
</file>