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0" r:id="rId2"/>
  </p:sldMasterIdLst>
  <p:notesMasterIdLst>
    <p:notesMasterId r:id="rId43"/>
  </p:notesMasterIdLst>
  <p:sldIdLst>
    <p:sldId id="257" r:id="rId3"/>
    <p:sldId id="258" r:id="rId4"/>
    <p:sldId id="259" r:id="rId5"/>
    <p:sldId id="256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AEA5"/>
    <a:srgbClr val="6F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4"/>
    <p:restoredTop sz="86433"/>
  </p:normalViewPr>
  <p:slideViewPr>
    <p:cSldViewPr snapToGrid="0" snapToObjects="1">
      <p:cViewPr varScale="1">
        <p:scale>
          <a:sx n="93" d="100"/>
          <a:sy n="93" d="100"/>
        </p:scale>
        <p:origin x="232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9F2B5-21EF-024F-9FCC-BB9F81958CA1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050A-B90D-8045-8F50-C0EFBBF71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E050A-B90D-8045-8F50-C0EFBBF71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E050A-B90D-8045-8F50-C0EFBBF711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E050A-B90D-8045-8F50-C0EFBBF711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4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3C47-AD3E-F626-55E9-564CE6A83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82B47-F0CE-C1B6-D013-E3554404A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6373-5445-77A3-A56B-F93800D4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1407F-FAD4-90D2-83C6-D394FB3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BAA2-994A-8590-EBD3-DBF8F82E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077A-3FAD-C399-00C7-0F1C5FD1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35C5F-C9CF-E732-B733-25B647E94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58903-1EC7-24F5-8B24-C824B2BE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D7E38-ED9F-08D2-4F37-9F3107E0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B541-A8A6-BBB2-1154-6975857A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6885C-9B2D-BB06-8EF6-A29B774A5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7C418-662A-A132-E709-459ED2A64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F223D-FEF1-25FC-5D80-91CAD6AE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E6B70-5BE1-BFB3-45D9-2DCA8AF1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D9C6-DCDB-349B-68C5-34E620D3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6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8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9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25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8E45-A0AF-6904-87BB-6BA5CE11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4E842-C602-D2E4-3005-A0B7FB7C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A5DD1-64E8-F488-083F-BC704B16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E80D4-D879-0DF3-DB9F-5BC7CBF4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3635F-C5B3-3364-58FD-C02F9470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9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3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3521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7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8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5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080C24E-31A7-204B-B44F-53E231CE2EE0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9C1F1F1-6949-FC40-BEA5-639DC692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0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E6BA-FC8E-D0AC-1F43-3550886D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9B40A-7572-34C1-BCC2-A0C6E045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F7C11-1915-B12E-536D-0EBC204E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39E1D-037D-4A36-713C-0291B344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C9C5-A34C-1FB4-47EC-8F36ADA9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8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1416-9669-5568-4061-296A33CF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672EF-7CB7-30ED-1029-FBA9158BD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4BC78-777D-F4BE-6D98-AFE6861BC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688A0-7B8C-995B-696D-74BFD254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1651E-4FE7-F5F0-067F-5A71919A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36945-AA8E-33F0-F823-8166669C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8D45-DAD3-6D14-080C-D5F8E5D2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AD281-69D7-AE0F-DF47-64C68D0A6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87440-EAAF-B70F-2723-458C56CA5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F28BB-CB8B-AA04-2FA3-EFEC21AAB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60F76-F71F-4C4E-135F-D1BE63559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9E094-87BF-96D4-601B-FDF6B79A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6C829-D704-48A8-3436-95E23E0F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DA98C-A9C7-486A-4765-F13F11CA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23C5-9775-2705-F8D0-231BB1C8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57A2E-573D-49FC-D95E-95DD62C0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36263-093C-3433-D00B-5A5B3364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31DA5-8FA9-30C3-750D-EE091980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9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ACB585-E516-86B3-9801-CEE3503D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DCAFB-20ED-FD0B-C990-DBB82C79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4BAEF-5EEE-8C68-DFA1-95921466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432-EF00-14C1-6E5A-5D8702D1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F5E2-FAB5-AD27-6F0D-4EBD12C8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C43B5-DAA9-D79B-904A-5387CB75A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495D2-6BFB-29C2-0490-8F8969EA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C47C-C641-E961-2516-324639C0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4DF7-4C36-B95C-BF47-F95C53A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7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C2CD-4BBE-876B-AC64-026F64BF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0DB5C-E1D4-70D8-EC58-BA50172C0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F4658-9B0A-4275-A192-6FB4B6515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10461-6853-E846-A22B-825E83A2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F6FA8-39E0-A35B-7D24-372E5715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8F413-1442-427C-9B1B-443DE600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5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7455-A2F7-983C-34DD-84118FBF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67BAB-E9FC-1A67-582A-56B2E0BD1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F3B54-C724-6A16-B44E-F726C496E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D82F2-61C8-3CDC-3F0E-128C6E059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89F31-CD85-733F-AE2D-9D34AE7B2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2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4CF3-A4D3-E840-9971-607F5D4EF43F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09C1-27AE-174A-88C9-59E57A7C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5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3E3A-32B9-3715-6315-3D00124D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PRPOA – Corner 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F8779-FDC4-B225-E4E9-C9226FA3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Purpose of Presentation</a:t>
            </a:r>
          </a:p>
          <a:p>
            <a:pPr lvl="1"/>
            <a:r>
              <a:rPr lang="en-US" sz="4000" dirty="0"/>
              <a:t>Explain the process of Identifying</a:t>
            </a:r>
          </a:p>
          <a:p>
            <a:pPr lvl="2"/>
            <a:r>
              <a:rPr lang="en-US" sz="3600" dirty="0"/>
              <a:t>Front Property Line</a:t>
            </a:r>
          </a:p>
          <a:p>
            <a:pPr lvl="2"/>
            <a:r>
              <a:rPr lang="en-US" sz="3600" dirty="0"/>
              <a:t>Front Line of the Main Structure</a:t>
            </a:r>
          </a:p>
          <a:p>
            <a:pPr lvl="2"/>
            <a:r>
              <a:rPr lang="en-US" sz="3600" dirty="0"/>
              <a:t>Rear Line of the Main Structure</a:t>
            </a:r>
          </a:p>
          <a:p>
            <a:pPr lvl="1"/>
            <a:r>
              <a:rPr lang="en-US" sz="3800" dirty="0"/>
              <a:t>Goal – provide most usable space for every Member.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210B140-5719-F02A-7272-0DA49E950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32"/>
    </mc:Choice>
    <mc:Fallback>
      <p:transition spd="slow" advTm="24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Determine the two most outer rear corners (closest to rear and each sides of the property) of the Main Structure, excluding pool and cage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D623A4-CC18-9991-3662-D86CED382823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7E72F-68E3-5D76-C1C2-CCEDB73E5451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37BEC-FCF4-2670-7666-8DA6D14A9F97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97049B-62B1-35A7-B8B0-B51F99A69679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88016-93C8-383E-2127-630A5F26D411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16127E3-5750-FA3B-D03C-BD8D902DE27E}"/>
              </a:ext>
            </a:extLst>
          </p:cNvPr>
          <p:cNvSpPr/>
          <p:nvPr/>
        </p:nvSpPr>
        <p:spPr>
          <a:xfrm>
            <a:off x="5539791" y="419045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EC65BA-A05A-3E42-5521-7B7936CDAB5B}"/>
              </a:ext>
            </a:extLst>
          </p:cNvPr>
          <p:cNvSpPr/>
          <p:nvPr/>
        </p:nvSpPr>
        <p:spPr>
          <a:xfrm>
            <a:off x="5608722" y="4752409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8F87150D-9699-1198-1026-713ED05B7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7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69"/>
    </mc:Choice>
    <mc:Fallback>
      <p:transition spd="slow" advTm="15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 a line separately through each point parallel to the Front Line of the Main Structure out to the side property 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1AB1EC-3CC2-F537-CA2B-CDC5EFEB2541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9F948D-E189-3FB6-2FE4-7EFB4327D0D8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E59A99-FB90-6A35-9461-262F4FF262DB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6330CA-E572-6FE8-FC5C-A96E527AE86F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88016-93C8-383E-2127-630A5F26D411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16127E3-5750-FA3B-D03C-BD8D902DE27E}"/>
              </a:ext>
            </a:extLst>
          </p:cNvPr>
          <p:cNvSpPr/>
          <p:nvPr/>
        </p:nvSpPr>
        <p:spPr>
          <a:xfrm>
            <a:off x="5539791" y="419045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EC65BA-A05A-3E42-5521-7B7936CDAB5B}"/>
              </a:ext>
            </a:extLst>
          </p:cNvPr>
          <p:cNvSpPr/>
          <p:nvPr/>
        </p:nvSpPr>
        <p:spPr>
          <a:xfrm>
            <a:off x="5608722" y="4752409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8A583F-F3B8-F78C-D810-636524EBB94E}"/>
              </a:ext>
            </a:extLst>
          </p:cNvPr>
          <p:cNvCxnSpPr/>
          <p:nvPr/>
        </p:nvCxnSpPr>
        <p:spPr>
          <a:xfrm flipH="1" flipV="1">
            <a:off x="5526621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BB18791E-6966-E757-67B7-69D0BC59C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56"/>
    </mc:Choice>
    <mc:Fallback>
      <p:transition spd="slow" advTm="12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This would be the rear line of the Main Structure for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9B04AF-C394-CC3B-6D78-8C348530A1DF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5C8A8E-7184-034F-8A2D-025D3C274DEF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0A401-CD6B-E33A-592C-7A1965313E02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FFFCEC-C7A8-C51F-7B4F-4213B3457234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88016-93C8-383E-2127-630A5F26D411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16127E3-5750-FA3B-D03C-BD8D902DE27E}"/>
              </a:ext>
            </a:extLst>
          </p:cNvPr>
          <p:cNvSpPr/>
          <p:nvPr/>
        </p:nvSpPr>
        <p:spPr>
          <a:xfrm>
            <a:off x="5539791" y="419045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EC65BA-A05A-3E42-5521-7B7936CDAB5B}"/>
              </a:ext>
            </a:extLst>
          </p:cNvPr>
          <p:cNvSpPr/>
          <p:nvPr/>
        </p:nvSpPr>
        <p:spPr>
          <a:xfrm>
            <a:off x="5608722" y="4752409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8A583F-F3B8-F78C-D810-636524EBB94E}"/>
              </a:ext>
            </a:extLst>
          </p:cNvPr>
          <p:cNvCxnSpPr/>
          <p:nvPr/>
        </p:nvCxnSpPr>
        <p:spPr>
          <a:xfrm flipH="1" flipV="1">
            <a:off x="5526621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E2EC1-6A0E-53C5-7F10-A51762913308}"/>
              </a:ext>
            </a:extLst>
          </p:cNvPr>
          <p:cNvSpPr/>
          <p:nvPr/>
        </p:nvSpPr>
        <p:spPr>
          <a:xfrm rot="21447174">
            <a:off x="5628867" y="2728569"/>
            <a:ext cx="1975994" cy="2393004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0BE67BF1-81FA-AB8A-37BB-1786E65FA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9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65"/>
    </mc:Choice>
    <mc:Fallback>
      <p:transition spd="slow" advTm="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Now Do the Same Thing for street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7BE15C-70AF-CA22-9242-EEA95EB1D284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ACCDA-FB61-BE12-28BA-797268A93087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9B0C4-D566-82ED-0D62-18387674D298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36F8BF-21D5-50C0-2158-6FB630DD8045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98EA6D1-A80B-6DFE-1AE2-4C3008480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4"/>
    </mc:Choice>
    <mc:Fallback>
      <p:transition spd="slow" advTm="5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For Side B: Determine the two most forward corners (closest to Street 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0DA532-9CAD-CA88-9DC1-AE469664D12F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1EAF-2BA9-B05E-93DC-568495DFA0D9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3F1CE9-361B-79A0-A9D2-01E5A6765E61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6D4437-1837-D70D-6212-A06D927B2EB5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503199E-71D2-A6D9-E7E4-7CB39D9E4D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06"/>
    </mc:Choice>
    <mc:Fallback>
      <p:transition spd="slow" advTm="12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For Side B: extend a line through these two points out to the side property lines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02AC8D5-FB0F-1CD3-36C8-889833E76540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6CF960-5467-9129-6CA8-FA09033862AE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28628B-42B1-7C14-B0EA-38C1922F8EE5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D05763-04CD-CF69-96E5-63F4B9DFF4A7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0AF100AF-D472-CC70-EDCA-F61F9E32B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9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14"/>
    </mc:Choice>
    <mc:Fallback>
      <p:transition spd="slow" advTm="8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This is the </a:t>
            </a:r>
            <a:r>
              <a:rPr lang="en-US" b="1" u="sng" dirty="0"/>
              <a:t>Front Line of the Main Structure</a:t>
            </a:r>
            <a:r>
              <a:rPr lang="en-US" dirty="0"/>
              <a:t> as viewed from </a:t>
            </a:r>
            <a:r>
              <a:rPr lang="en-US" b="1" dirty="0"/>
              <a:t>Street B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7AD0896-0D28-6CB2-A81D-B99FB30F1E82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232FA-56D9-CD43-6AD4-52843680EECE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3351EB-965F-7BFA-BD95-4D56D5B27EC0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623A7-01CA-344E-A99C-26FC8CC7623A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99029BEF-5A4C-C749-8ADB-3CA415A4BD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86"/>
    </mc:Choice>
    <mc:Fallback>
      <p:transition spd="slow" advTm="10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Autofit/>
          </a:bodyPr>
          <a:lstStyle/>
          <a:p>
            <a:r>
              <a:rPr lang="en-US" sz="2400" dirty="0"/>
              <a:t>Determine the two most outer rear corners as viewed from B(closest to rear property line and each sides of the property) of the Main Structure, excluding pool and cage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7DE9230-406C-1D81-4287-59B166ACECC7}"/>
              </a:ext>
            </a:extLst>
          </p:cNvPr>
          <p:cNvSpPr/>
          <p:nvPr/>
        </p:nvSpPr>
        <p:spPr>
          <a:xfrm>
            <a:off x="4280699" y="4768658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C5D7-3294-15FF-4B24-39EB4E7DADFC}"/>
              </a:ext>
            </a:extLst>
          </p:cNvPr>
          <p:cNvSpPr/>
          <p:nvPr/>
        </p:nvSpPr>
        <p:spPr>
          <a:xfrm>
            <a:off x="5570978" y="4713476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4891C2-8C4E-7327-1CE5-049ADADC13A7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F49B1-D630-17B7-69B5-C99BAC695C42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807083-E71C-04EC-2A8B-020BFD9DBDA9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ADABD-599D-E9C6-1681-4FEFAF5F96BE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DA6C4308-EE2F-A5D7-69A5-540FC7A675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68"/>
    </mc:Choice>
    <mc:Fallback>
      <p:transition spd="slow" advTm="1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Autofit/>
          </a:bodyPr>
          <a:lstStyle/>
          <a:p>
            <a:r>
              <a:rPr lang="en-US" sz="2400" dirty="0"/>
              <a:t>Extend a line separately through each point parallel to the Front Line of the Main Structure out to the side property 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7DE9230-406C-1D81-4287-59B166ACECC7}"/>
              </a:ext>
            </a:extLst>
          </p:cNvPr>
          <p:cNvSpPr/>
          <p:nvPr/>
        </p:nvSpPr>
        <p:spPr>
          <a:xfrm>
            <a:off x="4280699" y="4768658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C5D7-3294-15FF-4B24-39EB4E7DADFC}"/>
              </a:ext>
            </a:extLst>
          </p:cNvPr>
          <p:cNvSpPr/>
          <p:nvPr/>
        </p:nvSpPr>
        <p:spPr>
          <a:xfrm>
            <a:off x="5570978" y="4713476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7FB74-29A6-E18C-A6E0-9D5EA8B490F7}"/>
              </a:ext>
            </a:extLst>
          </p:cNvPr>
          <p:cNvCxnSpPr>
            <a:cxnSpLocks/>
          </p:cNvCxnSpPr>
          <p:nvPr/>
        </p:nvCxnSpPr>
        <p:spPr>
          <a:xfrm flipV="1">
            <a:off x="3388589" y="4768658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6B08E09-D8CB-7D64-72A8-46DB9EB5D1B9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A0B427-F834-B4AE-27A6-B4060C386672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567379-AB70-80E2-3F88-CE5B516DD447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D38F3-2BE7-3A36-D437-CF7D2406E30A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EE4AFCE1-3E64-EEB9-E0B6-F17C68430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3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69"/>
    </mc:Choice>
    <mc:Fallback>
      <p:transition spd="slow" advTm="14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Autofit/>
          </a:bodyPr>
          <a:lstStyle/>
          <a:p>
            <a:r>
              <a:rPr lang="en-US" sz="2400" dirty="0"/>
              <a:t>This would be the rear line of the Main Structure for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7DE9230-406C-1D81-4287-59B166ACECC7}"/>
              </a:ext>
            </a:extLst>
          </p:cNvPr>
          <p:cNvSpPr/>
          <p:nvPr/>
        </p:nvSpPr>
        <p:spPr>
          <a:xfrm>
            <a:off x="4280699" y="4768658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C5D7-3294-15FF-4B24-39EB4E7DADFC}"/>
              </a:ext>
            </a:extLst>
          </p:cNvPr>
          <p:cNvSpPr/>
          <p:nvPr/>
        </p:nvSpPr>
        <p:spPr>
          <a:xfrm>
            <a:off x="5570978" y="4713476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7FB74-29A6-E18C-A6E0-9D5EA8B490F7}"/>
              </a:ext>
            </a:extLst>
          </p:cNvPr>
          <p:cNvCxnSpPr>
            <a:cxnSpLocks/>
          </p:cNvCxnSpPr>
          <p:nvPr/>
        </p:nvCxnSpPr>
        <p:spPr>
          <a:xfrm flipV="1">
            <a:off x="3388589" y="4768658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633DECF-7240-A188-0FB1-DC9D73833D07}"/>
              </a:ext>
            </a:extLst>
          </p:cNvPr>
          <p:cNvSpPr/>
          <p:nvPr/>
        </p:nvSpPr>
        <p:spPr>
          <a:xfrm>
            <a:off x="3387915" y="4816828"/>
            <a:ext cx="4060215" cy="372851"/>
          </a:xfrm>
          <a:prstGeom prst="rect">
            <a:avLst/>
          </a:prstGeom>
          <a:solidFill>
            <a:schemeClr val="accent4">
              <a:lumMod val="50000"/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3464A-E247-03FC-E6C0-6B9BFA6F7004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F9F4F-B663-633B-E49B-3ED94112E967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25C439-4C39-DE37-6358-5FFC9FD3AA62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7776F-C264-E2EF-7E42-09F314B18481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FB1114C4-DD3D-70F1-3560-DBE6F7637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1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2"/>
    </mc:Choice>
    <mc:Fallback>
      <p:transition spd="slow" advTm="9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B242-A387-142F-97D6-95AE18EF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Examples – Corner 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C5D28-C3F8-C302-B772-214D49AB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Simple Example</a:t>
            </a:r>
          </a:p>
          <a:p>
            <a:r>
              <a:rPr lang="en-US" sz="4400" dirty="0"/>
              <a:t>Non Parallel Corners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05C794F-B4FE-DF95-D536-604CA44CA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4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80"/>
    </mc:Choice>
    <mc:Fallback>
      <p:transition spd="slow" advTm="1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Autofit/>
          </a:bodyPr>
          <a:lstStyle/>
          <a:p>
            <a:r>
              <a:rPr lang="en-US" sz="2400" dirty="0"/>
              <a:t>Compare the area of the available space behind the rear line of the main structure for street A and Street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7DE9230-406C-1D81-4287-59B166ACECC7}"/>
              </a:ext>
            </a:extLst>
          </p:cNvPr>
          <p:cNvSpPr/>
          <p:nvPr/>
        </p:nvSpPr>
        <p:spPr>
          <a:xfrm>
            <a:off x="4280699" y="4768658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C5D7-3294-15FF-4B24-39EB4E7DADFC}"/>
              </a:ext>
            </a:extLst>
          </p:cNvPr>
          <p:cNvSpPr/>
          <p:nvPr/>
        </p:nvSpPr>
        <p:spPr>
          <a:xfrm>
            <a:off x="5570978" y="4713476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7FB74-29A6-E18C-A6E0-9D5EA8B490F7}"/>
              </a:ext>
            </a:extLst>
          </p:cNvPr>
          <p:cNvCxnSpPr>
            <a:cxnSpLocks/>
          </p:cNvCxnSpPr>
          <p:nvPr/>
        </p:nvCxnSpPr>
        <p:spPr>
          <a:xfrm flipV="1">
            <a:off x="3388589" y="4768658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633DECF-7240-A188-0FB1-DC9D73833D07}"/>
              </a:ext>
            </a:extLst>
          </p:cNvPr>
          <p:cNvSpPr/>
          <p:nvPr/>
        </p:nvSpPr>
        <p:spPr>
          <a:xfrm>
            <a:off x="3387915" y="4816828"/>
            <a:ext cx="4060215" cy="372851"/>
          </a:xfrm>
          <a:prstGeom prst="rect">
            <a:avLst/>
          </a:prstGeom>
          <a:solidFill>
            <a:schemeClr val="accent4">
              <a:lumMod val="50000"/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430A0A-4DFA-D4CD-E919-EBD91B01FB52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26E899-E2D3-8D5A-F342-427A3EF71556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D2E811-CF39-3C0A-6420-509356BC75D4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3D6E112-EA19-53CA-5CE6-709EB7DA9441}"/>
              </a:ext>
            </a:extLst>
          </p:cNvPr>
          <p:cNvSpPr/>
          <p:nvPr/>
        </p:nvSpPr>
        <p:spPr>
          <a:xfrm>
            <a:off x="5539791" y="419045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401CAC-31ED-24A3-65FD-38828F0B8AB6}"/>
              </a:ext>
            </a:extLst>
          </p:cNvPr>
          <p:cNvSpPr/>
          <p:nvPr/>
        </p:nvSpPr>
        <p:spPr>
          <a:xfrm>
            <a:off x="5608722" y="4752409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C29ACB-849A-DBBE-F25C-DE42D38BFED0}"/>
              </a:ext>
            </a:extLst>
          </p:cNvPr>
          <p:cNvCxnSpPr/>
          <p:nvPr/>
        </p:nvCxnSpPr>
        <p:spPr>
          <a:xfrm flipH="1" flipV="1">
            <a:off x="5526621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368EA1A-1359-427A-902F-177CABF5B66B}"/>
              </a:ext>
            </a:extLst>
          </p:cNvPr>
          <p:cNvSpPr/>
          <p:nvPr/>
        </p:nvSpPr>
        <p:spPr>
          <a:xfrm rot="21447174">
            <a:off x="5628867" y="2728569"/>
            <a:ext cx="1975994" cy="2393004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FFFB50-22F9-76F6-4400-9344BC2EBB2E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1F3C53-EAF9-0E60-0F3F-4D93BD174509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F3D738-7432-D85C-6473-28DD935DA744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5A90DC-3B80-9D50-36F0-AB32EE65ECF1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54357C-BFDC-7A51-2248-D49F0957E1FE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85E63955-E51F-D5B6-AA25-ED7728B41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7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6"/>
    </mc:Choice>
    <mc:Fallback>
      <p:transition spd="slow" advTm="10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0" y="778628"/>
            <a:ext cx="9613861" cy="1080938"/>
          </a:xfrm>
        </p:spPr>
        <p:txBody>
          <a:bodyPr>
            <a:noAutofit/>
          </a:bodyPr>
          <a:lstStyle/>
          <a:p>
            <a:r>
              <a:rPr lang="en-US" sz="2400" dirty="0"/>
              <a:t>A’s Area behind the Rear Line is obviously Larger. So property line nearest to A becomes the Front Property Line, Front Line of the Main Structure and Rear line of the Main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F0B6B0-AF44-3B9A-25F5-050082E05187}"/>
              </a:ext>
            </a:extLst>
          </p:cNvPr>
          <p:cNvSpPr/>
          <p:nvPr/>
        </p:nvSpPr>
        <p:spPr>
          <a:xfrm>
            <a:off x="4521491" y="421392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CB72C4-47B6-E7D0-7B15-20936587B7DD}"/>
              </a:ext>
            </a:extLst>
          </p:cNvPr>
          <p:cNvSpPr/>
          <p:nvPr/>
        </p:nvSpPr>
        <p:spPr>
          <a:xfrm>
            <a:off x="5502047" y="4154107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99813-306A-9AD3-0CAA-5300C45B1C7C}"/>
              </a:ext>
            </a:extLst>
          </p:cNvPr>
          <p:cNvCxnSpPr>
            <a:cxnSpLocks/>
          </p:cNvCxnSpPr>
          <p:nvPr/>
        </p:nvCxnSpPr>
        <p:spPr>
          <a:xfrm flipV="1">
            <a:off x="3318485" y="4188643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7DE9230-406C-1D81-4287-59B166ACECC7}"/>
              </a:ext>
            </a:extLst>
          </p:cNvPr>
          <p:cNvSpPr/>
          <p:nvPr/>
        </p:nvSpPr>
        <p:spPr>
          <a:xfrm>
            <a:off x="4280699" y="4768658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C5D7-3294-15FF-4B24-39EB4E7DADFC}"/>
              </a:ext>
            </a:extLst>
          </p:cNvPr>
          <p:cNvSpPr/>
          <p:nvPr/>
        </p:nvSpPr>
        <p:spPr>
          <a:xfrm>
            <a:off x="5570978" y="4713476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7FB74-29A6-E18C-A6E0-9D5EA8B490F7}"/>
              </a:ext>
            </a:extLst>
          </p:cNvPr>
          <p:cNvCxnSpPr>
            <a:cxnSpLocks/>
          </p:cNvCxnSpPr>
          <p:nvPr/>
        </p:nvCxnSpPr>
        <p:spPr>
          <a:xfrm flipV="1">
            <a:off x="3388589" y="4768658"/>
            <a:ext cx="4060215" cy="90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633DECF-7240-A188-0FB1-DC9D73833D07}"/>
              </a:ext>
            </a:extLst>
          </p:cNvPr>
          <p:cNvSpPr/>
          <p:nvPr/>
        </p:nvSpPr>
        <p:spPr>
          <a:xfrm>
            <a:off x="3387915" y="4816828"/>
            <a:ext cx="4060215" cy="372851"/>
          </a:xfrm>
          <a:prstGeom prst="rect">
            <a:avLst/>
          </a:prstGeom>
          <a:solidFill>
            <a:schemeClr val="accent4">
              <a:lumMod val="50000"/>
              <a:alpha val="3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430A0A-4DFA-D4CD-E919-EBD91B01FB52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26E899-E2D3-8D5A-F342-427A3EF71556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D2E811-CF39-3C0A-6420-509356BC75D4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3D6E112-EA19-53CA-5CE6-709EB7DA9441}"/>
              </a:ext>
            </a:extLst>
          </p:cNvPr>
          <p:cNvSpPr/>
          <p:nvPr/>
        </p:nvSpPr>
        <p:spPr>
          <a:xfrm>
            <a:off x="5539791" y="419045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401CAC-31ED-24A3-65FD-38828F0B8AB6}"/>
              </a:ext>
            </a:extLst>
          </p:cNvPr>
          <p:cNvSpPr/>
          <p:nvPr/>
        </p:nvSpPr>
        <p:spPr>
          <a:xfrm>
            <a:off x="5608722" y="4752409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C29ACB-849A-DBBE-F25C-DE42D38BFED0}"/>
              </a:ext>
            </a:extLst>
          </p:cNvPr>
          <p:cNvCxnSpPr/>
          <p:nvPr/>
        </p:nvCxnSpPr>
        <p:spPr>
          <a:xfrm flipH="1" flipV="1">
            <a:off x="5526621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368EA1A-1359-427A-902F-177CABF5B66B}"/>
              </a:ext>
            </a:extLst>
          </p:cNvPr>
          <p:cNvSpPr/>
          <p:nvPr/>
        </p:nvSpPr>
        <p:spPr>
          <a:xfrm rot="21447174">
            <a:off x="5628867" y="2728569"/>
            <a:ext cx="1975994" cy="2393004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FB92D4-4FBE-C7D1-C0F1-836600C783DA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BB9CB2-4447-9D06-9523-58725BCD9A5E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A4DCE-B96C-C125-2A1F-8EE24AE159A5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FEE22C-B7B2-5E0A-5E1A-46BB17FEB25D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54357C-BFDC-7A51-2248-D49F0957E1FE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5499F-BF09-4F67-94A3-7F909BA027B2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C4A573F2-1EAC-B7ED-B542-C7727FA45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82"/>
    </mc:Choice>
    <mc:Fallback>
      <p:transition spd="slow" advTm="17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Example 2 – Non Parallel Corners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5249E-E312-CA07-E103-9BC3A9895D6A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D3BAB-7BB2-B369-8BDA-B65336E71B62}"/>
              </a:ext>
            </a:extLst>
          </p:cNvPr>
          <p:cNvSpPr txBox="1"/>
          <p:nvPr/>
        </p:nvSpPr>
        <p:spPr>
          <a:xfrm>
            <a:off x="680322" y="2355836"/>
            <a:ext cx="88844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case of 2 points of the main structure not forming a parallel line to the Front Line of the Main Structure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8D15920-BFD4-6864-E302-BF8D4730F6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3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37"/>
    </mc:Choice>
    <mc:Fallback>
      <p:transition spd="slow" advTm="16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Identify Street A and 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2AB28-DF4B-9A74-ECE6-FAC86CA3B00A}"/>
              </a:ext>
            </a:extLst>
          </p:cNvPr>
          <p:cNvSpPr/>
          <p:nvPr/>
        </p:nvSpPr>
        <p:spPr>
          <a:xfrm>
            <a:off x="9287537" y="4270451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AACF305-0999-948E-0945-F604DE53B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5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1"/>
    </mc:Choice>
    <mc:Fallback>
      <p:transition spd="slow" advTm="7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Street A: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456ED3-1FDC-6CE1-1F50-657C8AD1FDDC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F584CBE-DD96-9341-D382-9D1CE5114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7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6"/>
    </mc:Choice>
    <mc:Fallback>
      <p:transition spd="slow" advTm="6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Side A: Determine the two most forward corners (closest to Street A)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8D39A-3DE9-9A11-8175-813AEE279514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22DEABB-F1A6-E5CF-9C50-75721034E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6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12"/>
    </mc:Choice>
    <mc:Fallback>
      <p:transition spd="slow" advTm="8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Side A: extend a line through these two points out to the side property lines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D3A-5CCA-491F-886B-BA0105067749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46CE4D6-BB7D-E8AB-CFB3-92A10353A340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6F8A586-3884-45BC-4AC4-9CFE2EA4F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1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33"/>
    </mc:Choice>
    <mc:Fallback>
      <p:transition spd="slow" advTm="9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</a:t>
            </a:r>
            <a:r>
              <a:rPr lang="en-US" b="1" u="sng" dirty="0"/>
              <a:t>Front Line of the Main Structure</a:t>
            </a:r>
            <a:r>
              <a:rPr lang="en-US" dirty="0"/>
              <a:t> as viewed from </a:t>
            </a:r>
            <a:r>
              <a:rPr lang="en-US" b="1" dirty="0"/>
              <a:t>Street A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D3A-5CCA-491F-886B-BA0105067749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BF06CC8-234F-CD95-B20C-FC2A6B67183D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07F1529-8340-C402-EF8C-7EBD5A1E7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1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0"/>
    </mc:Choice>
    <mc:Fallback>
      <p:transition spd="slow" advTm="8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Determine the two most outer rear corners (closest to rear property Line and each sides of the property) of the Main Structure, excluding pool and cage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D3A-5CCA-491F-886B-BA0105067749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5444A26-DC26-1E75-8472-1FD920D07921}"/>
              </a:ext>
            </a:extLst>
          </p:cNvPr>
          <p:cNvSpPr/>
          <p:nvPr/>
        </p:nvSpPr>
        <p:spPr>
          <a:xfrm>
            <a:off x="5958136" y="501776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EEB24E-1C64-E49D-A8D0-B29402527A24}"/>
              </a:ext>
            </a:extLst>
          </p:cNvPr>
          <p:cNvSpPr/>
          <p:nvPr/>
        </p:nvSpPr>
        <p:spPr>
          <a:xfrm>
            <a:off x="5072755" y="5257507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C7E96-F448-2347-6589-EA0F0FE8F480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E465B7B6-74A2-FDD1-8B03-B0E140358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5"/>
    </mc:Choice>
    <mc:Fallback>
      <p:transition spd="slow" advTm="13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 each line separately through each point parallel to the Front Line of the Main Structure out to the side property lines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D3A-5CCA-491F-886B-BA0105067749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5444A26-DC26-1E75-8472-1FD920D07921}"/>
              </a:ext>
            </a:extLst>
          </p:cNvPr>
          <p:cNvSpPr/>
          <p:nvPr/>
        </p:nvSpPr>
        <p:spPr>
          <a:xfrm>
            <a:off x="5958136" y="501776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EEB24E-1C64-E49D-A8D0-B29402527A24}"/>
              </a:ext>
            </a:extLst>
          </p:cNvPr>
          <p:cNvSpPr/>
          <p:nvPr/>
        </p:nvSpPr>
        <p:spPr>
          <a:xfrm>
            <a:off x="5072755" y="5257507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80C7E-2025-1B80-48CC-553540F1ADB7}"/>
              </a:ext>
            </a:extLst>
          </p:cNvPr>
          <p:cNvCxnSpPr>
            <a:cxnSpLocks/>
          </p:cNvCxnSpPr>
          <p:nvPr/>
        </p:nvCxnSpPr>
        <p:spPr>
          <a:xfrm>
            <a:off x="1691234" y="5134299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6FE9A8-EA1A-BDB1-0398-38AF6F87622C}"/>
              </a:ext>
            </a:extLst>
          </p:cNvPr>
          <p:cNvCxnSpPr>
            <a:cxnSpLocks/>
          </p:cNvCxnSpPr>
          <p:nvPr/>
        </p:nvCxnSpPr>
        <p:spPr>
          <a:xfrm>
            <a:off x="1691234" y="538716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0F1AD-470D-BA35-656A-6F621224F2D8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589B8E69-826F-F5C7-4208-DFC651A7F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2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64"/>
    </mc:Choice>
    <mc:Fallback>
      <p:transition spd="slow" advTm="11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FD20-1015-2843-2080-D6F8478F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E5B5C-9EE7-ADB0-CD6B-748E64163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972978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Simple Example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1FC7EAA-F848-EF9F-27BA-43B986BD3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2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5"/>
    </mc:Choice>
    <mc:Fallback>
      <p:transition spd="slow" advTm="7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line that provides that provides the most useable land space is the Rear Line of the Main Structure for 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CE2E0-4217-2B9B-E0C6-E6507697A15C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5D68CF-A4CA-8D4B-05DD-691EF6F8A502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8CE49F-E524-087E-7267-46849A894DB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D3A-5CCA-491F-886B-BA0105067749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5444A26-DC26-1E75-8472-1FD920D07921}"/>
              </a:ext>
            </a:extLst>
          </p:cNvPr>
          <p:cNvSpPr/>
          <p:nvPr/>
        </p:nvSpPr>
        <p:spPr>
          <a:xfrm>
            <a:off x="5958136" y="501776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EEB24E-1C64-E49D-A8D0-B29402527A24}"/>
              </a:ext>
            </a:extLst>
          </p:cNvPr>
          <p:cNvSpPr/>
          <p:nvPr/>
        </p:nvSpPr>
        <p:spPr>
          <a:xfrm>
            <a:off x="5072755" y="5257507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80C7E-2025-1B80-48CC-553540F1ADB7}"/>
              </a:ext>
            </a:extLst>
          </p:cNvPr>
          <p:cNvCxnSpPr>
            <a:cxnSpLocks/>
          </p:cNvCxnSpPr>
          <p:nvPr/>
        </p:nvCxnSpPr>
        <p:spPr>
          <a:xfrm>
            <a:off x="1691234" y="5134299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6FE9A8-EA1A-BDB1-0398-38AF6F87622C}"/>
              </a:ext>
            </a:extLst>
          </p:cNvPr>
          <p:cNvCxnSpPr>
            <a:cxnSpLocks/>
          </p:cNvCxnSpPr>
          <p:nvPr/>
        </p:nvCxnSpPr>
        <p:spPr>
          <a:xfrm>
            <a:off x="1691234" y="538716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8737584-9334-4A56-1AA3-E09B174FEBA2}"/>
              </a:ext>
            </a:extLst>
          </p:cNvPr>
          <p:cNvSpPr/>
          <p:nvPr/>
        </p:nvSpPr>
        <p:spPr>
          <a:xfrm>
            <a:off x="1691233" y="5147422"/>
            <a:ext cx="7353013" cy="1772065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3AC5D-536E-6918-8F8F-1E66A1FB88B8}"/>
              </a:ext>
            </a:extLst>
          </p:cNvPr>
          <p:cNvSpPr txBox="1"/>
          <p:nvPr/>
        </p:nvSpPr>
        <p:spPr>
          <a:xfrm>
            <a:off x="1691233" y="3920115"/>
            <a:ext cx="29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Front line of the Main Structure 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CB430-BA27-CFD7-CEFE-8EAEFCFAD7D3}"/>
              </a:ext>
            </a:extLst>
          </p:cNvPr>
          <p:cNvSpPr txBox="1"/>
          <p:nvPr/>
        </p:nvSpPr>
        <p:spPr>
          <a:xfrm>
            <a:off x="1691233" y="4827289"/>
            <a:ext cx="31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Rear line of the Main Structure for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FE9E09-7837-E453-8720-33EBFC1C9417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BBE04F0C-4D34-D595-C0AC-6DD60DB34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2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64"/>
    </mc:Choice>
    <mc:Fallback>
      <p:transition spd="slow" advTm="1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Do the Same Thing for street 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970E5-9AAA-E0CB-C37F-50E40F747991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BDADF1A-C79F-340B-3590-A50B82802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90"/>
    </mc:Choice>
    <mc:Fallback>
      <p:transition spd="slow" advTm="6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Side B: Determine the two most forward corners (closest to Street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154CDF-D3A8-C787-558B-5650086E75B2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25FDC91-B475-0645-46CE-E3CEC7DDE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7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6"/>
    </mc:Choice>
    <mc:Fallback>
      <p:transition spd="slow" advTm="10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Side B: extend a line through these two points out to the side property lines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D48AFE5-D764-5863-70C4-DA9ED9CBC3AD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969B20A-7485-5A97-1ACB-BDE43B310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2"/>
    </mc:Choice>
    <mc:Fallback>
      <p:transition spd="slow" advTm="6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the </a:t>
            </a:r>
            <a:r>
              <a:rPr lang="en-US" b="1" u="sng" dirty="0"/>
              <a:t>Front Line of the Main Structure</a:t>
            </a:r>
            <a:r>
              <a:rPr lang="en-US" dirty="0"/>
              <a:t> as viewed from </a:t>
            </a:r>
            <a:r>
              <a:rPr lang="en-US" b="1" dirty="0"/>
              <a:t>Street B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B6484E3-7BCB-9E5F-5744-8CDB1D72DAAD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13A1137-80FF-0B9F-4926-84A7654346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6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6"/>
    </mc:Choice>
    <mc:Fallback>
      <p:transition spd="slow" advTm="7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Determine the two most outer rear corners as viewed from B(closest to rear and each sides of the property) of the Main Structure, excluding pool and cage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5C3C7FA-2E4B-05F2-73A3-B965E1D93038}"/>
              </a:ext>
            </a:extLst>
          </p:cNvPr>
          <p:cNvSpPr/>
          <p:nvPr/>
        </p:nvSpPr>
        <p:spPr>
          <a:xfrm>
            <a:off x="5067756" y="5285099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A4D6B-4D40-AA99-D942-35F9C174326D}"/>
              </a:ext>
            </a:extLst>
          </p:cNvPr>
          <p:cNvSpPr/>
          <p:nvPr/>
        </p:nvSpPr>
        <p:spPr>
          <a:xfrm>
            <a:off x="5349388" y="421235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BAAA9-C7E2-CC72-A5D7-127F3987E9E9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9B15261-E316-F3CA-CD32-29CB3C222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8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7"/>
    </mc:Choice>
    <mc:Fallback>
      <p:transition spd="slow" advTm="14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Extend each line separately through each point parallel to the Front Line of the Main Structure out to the side property lines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5C3C7FA-2E4B-05F2-73A3-B965E1D93038}"/>
              </a:ext>
            </a:extLst>
          </p:cNvPr>
          <p:cNvSpPr/>
          <p:nvPr/>
        </p:nvSpPr>
        <p:spPr>
          <a:xfrm>
            <a:off x="5067756" y="5285099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A4D6B-4D40-AA99-D942-35F9C174326D}"/>
              </a:ext>
            </a:extLst>
          </p:cNvPr>
          <p:cNvSpPr/>
          <p:nvPr/>
        </p:nvSpPr>
        <p:spPr>
          <a:xfrm>
            <a:off x="5349388" y="421235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52D4C-9DC5-E7F4-A27A-9781570092BB}"/>
              </a:ext>
            </a:extLst>
          </p:cNvPr>
          <p:cNvCxnSpPr>
            <a:cxnSpLocks/>
          </p:cNvCxnSpPr>
          <p:nvPr/>
        </p:nvCxnSpPr>
        <p:spPr>
          <a:xfrm flipH="1">
            <a:off x="5205619" y="230201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8D0B44-3C93-45B3-76CF-108E47B8A103}"/>
              </a:ext>
            </a:extLst>
          </p:cNvPr>
          <p:cNvCxnSpPr>
            <a:cxnSpLocks/>
          </p:cNvCxnSpPr>
          <p:nvPr/>
        </p:nvCxnSpPr>
        <p:spPr>
          <a:xfrm flipH="1">
            <a:off x="5010294" y="237807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2DC7877-601D-295B-374E-26EB68959B8F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66684C7C-D60F-46FB-93F1-5D2806135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4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97"/>
    </mc:Choice>
    <mc:Fallback>
      <p:transition spd="slow" advTm="10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line that provides the most useable land space is the Rear Line of the Main Structure for 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5C3C7FA-2E4B-05F2-73A3-B965E1D93038}"/>
              </a:ext>
            </a:extLst>
          </p:cNvPr>
          <p:cNvSpPr/>
          <p:nvPr/>
        </p:nvSpPr>
        <p:spPr>
          <a:xfrm>
            <a:off x="5067756" y="5285099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A4D6B-4D40-AA99-D942-35F9C174326D}"/>
              </a:ext>
            </a:extLst>
          </p:cNvPr>
          <p:cNvSpPr/>
          <p:nvPr/>
        </p:nvSpPr>
        <p:spPr>
          <a:xfrm>
            <a:off x="5349388" y="421235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52D4C-9DC5-E7F4-A27A-9781570092BB}"/>
              </a:ext>
            </a:extLst>
          </p:cNvPr>
          <p:cNvCxnSpPr>
            <a:cxnSpLocks/>
          </p:cNvCxnSpPr>
          <p:nvPr/>
        </p:nvCxnSpPr>
        <p:spPr>
          <a:xfrm flipH="1">
            <a:off x="5205619" y="230201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8D0B44-3C93-45B3-76CF-108E47B8A103}"/>
              </a:ext>
            </a:extLst>
          </p:cNvPr>
          <p:cNvCxnSpPr>
            <a:cxnSpLocks/>
          </p:cNvCxnSpPr>
          <p:nvPr/>
        </p:nvCxnSpPr>
        <p:spPr>
          <a:xfrm flipH="1">
            <a:off x="5010294" y="237807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DB99186C-40CC-1FCD-3F7F-DD14C276AF2D}"/>
              </a:ext>
            </a:extLst>
          </p:cNvPr>
          <p:cNvSpPr/>
          <p:nvPr/>
        </p:nvSpPr>
        <p:spPr>
          <a:xfrm>
            <a:off x="1681316" y="2389239"/>
            <a:ext cx="3849329" cy="4439264"/>
          </a:xfrm>
          <a:custGeom>
            <a:avLst/>
            <a:gdLst>
              <a:gd name="connsiteX0" fmla="*/ 0 w 3849329"/>
              <a:gd name="connsiteY0" fmla="*/ 88490 h 4439264"/>
              <a:gd name="connsiteX1" fmla="*/ 3849329 w 3849329"/>
              <a:gd name="connsiteY1" fmla="*/ 0 h 4439264"/>
              <a:gd name="connsiteX2" fmla="*/ 3524865 w 3849329"/>
              <a:gd name="connsiteY2" fmla="*/ 4439264 h 4439264"/>
              <a:gd name="connsiteX3" fmla="*/ 14749 w 3849329"/>
              <a:gd name="connsiteY3" fmla="*/ 4439264 h 4439264"/>
              <a:gd name="connsiteX4" fmla="*/ 0 w 3849329"/>
              <a:gd name="connsiteY4" fmla="*/ 88490 h 443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329" h="4439264">
                <a:moveTo>
                  <a:pt x="0" y="88490"/>
                </a:moveTo>
                <a:lnTo>
                  <a:pt x="3849329" y="0"/>
                </a:lnTo>
                <a:lnTo>
                  <a:pt x="3524865" y="4439264"/>
                </a:lnTo>
                <a:lnTo>
                  <a:pt x="14749" y="4439264"/>
                </a:lnTo>
                <a:cubicBezTo>
                  <a:pt x="9833" y="2989006"/>
                  <a:pt x="4916" y="1538748"/>
                  <a:pt x="0" y="88490"/>
                </a:cubicBezTo>
                <a:close/>
              </a:path>
            </a:pathLst>
          </a:custGeom>
          <a:solidFill>
            <a:srgbClr val="0070C0">
              <a:alpha val="3793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06CE00-00E4-6E9A-22F3-80968021E49D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16A8C534-F767-595D-080A-A753E30BB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76"/>
    </mc:Choice>
    <mc:Fallback>
      <p:transition spd="slow" advTm="12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Compare the area of the available space behind the rear line of the main structure for street A and Street 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5C3C7FA-2E4B-05F2-73A3-B965E1D93038}"/>
              </a:ext>
            </a:extLst>
          </p:cNvPr>
          <p:cNvSpPr/>
          <p:nvPr/>
        </p:nvSpPr>
        <p:spPr>
          <a:xfrm>
            <a:off x="5067756" y="5285099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A4D6B-4D40-AA99-D942-35F9C174326D}"/>
              </a:ext>
            </a:extLst>
          </p:cNvPr>
          <p:cNvSpPr/>
          <p:nvPr/>
        </p:nvSpPr>
        <p:spPr>
          <a:xfrm>
            <a:off x="5349388" y="421235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52D4C-9DC5-E7F4-A27A-9781570092BB}"/>
              </a:ext>
            </a:extLst>
          </p:cNvPr>
          <p:cNvCxnSpPr>
            <a:cxnSpLocks/>
          </p:cNvCxnSpPr>
          <p:nvPr/>
        </p:nvCxnSpPr>
        <p:spPr>
          <a:xfrm flipH="1">
            <a:off x="5205619" y="230201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8D0B44-3C93-45B3-76CF-108E47B8A103}"/>
              </a:ext>
            </a:extLst>
          </p:cNvPr>
          <p:cNvCxnSpPr>
            <a:cxnSpLocks/>
          </p:cNvCxnSpPr>
          <p:nvPr/>
        </p:nvCxnSpPr>
        <p:spPr>
          <a:xfrm flipH="1">
            <a:off x="5010294" y="237807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DB99186C-40CC-1FCD-3F7F-DD14C276AF2D}"/>
              </a:ext>
            </a:extLst>
          </p:cNvPr>
          <p:cNvSpPr/>
          <p:nvPr/>
        </p:nvSpPr>
        <p:spPr>
          <a:xfrm>
            <a:off x="1681316" y="2389239"/>
            <a:ext cx="3849329" cy="4439264"/>
          </a:xfrm>
          <a:custGeom>
            <a:avLst/>
            <a:gdLst>
              <a:gd name="connsiteX0" fmla="*/ 0 w 3849329"/>
              <a:gd name="connsiteY0" fmla="*/ 88490 h 4439264"/>
              <a:gd name="connsiteX1" fmla="*/ 3849329 w 3849329"/>
              <a:gd name="connsiteY1" fmla="*/ 0 h 4439264"/>
              <a:gd name="connsiteX2" fmla="*/ 3524865 w 3849329"/>
              <a:gd name="connsiteY2" fmla="*/ 4439264 h 4439264"/>
              <a:gd name="connsiteX3" fmla="*/ 14749 w 3849329"/>
              <a:gd name="connsiteY3" fmla="*/ 4439264 h 4439264"/>
              <a:gd name="connsiteX4" fmla="*/ 0 w 3849329"/>
              <a:gd name="connsiteY4" fmla="*/ 88490 h 443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329" h="4439264">
                <a:moveTo>
                  <a:pt x="0" y="88490"/>
                </a:moveTo>
                <a:lnTo>
                  <a:pt x="3849329" y="0"/>
                </a:lnTo>
                <a:lnTo>
                  <a:pt x="3524865" y="4439264"/>
                </a:lnTo>
                <a:lnTo>
                  <a:pt x="14749" y="4439264"/>
                </a:lnTo>
                <a:cubicBezTo>
                  <a:pt x="9833" y="2989006"/>
                  <a:pt x="4916" y="1538748"/>
                  <a:pt x="0" y="88490"/>
                </a:cubicBezTo>
                <a:close/>
              </a:path>
            </a:pathLst>
          </a:custGeom>
          <a:solidFill>
            <a:srgbClr val="0070C0">
              <a:alpha val="3793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2651B8-CCA7-F5D1-DBE4-BC19FE34EC54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3806BD-0971-7195-AE0B-E283E82882F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A90EC7-6287-667E-6731-D270C247AE7B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B7ACCE1-7BC8-92B6-6062-B2037BD5FB67}"/>
              </a:ext>
            </a:extLst>
          </p:cNvPr>
          <p:cNvSpPr/>
          <p:nvPr/>
        </p:nvSpPr>
        <p:spPr>
          <a:xfrm>
            <a:off x="5958136" y="501776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ABFEF9-87C9-5B55-3EB0-B73193AA07A8}"/>
              </a:ext>
            </a:extLst>
          </p:cNvPr>
          <p:cNvSpPr/>
          <p:nvPr/>
        </p:nvSpPr>
        <p:spPr>
          <a:xfrm>
            <a:off x="5072755" y="5257507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B313CC-2804-E0EC-3677-C1F89596C613}"/>
              </a:ext>
            </a:extLst>
          </p:cNvPr>
          <p:cNvCxnSpPr>
            <a:cxnSpLocks/>
          </p:cNvCxnSpPr>
          <p:nvPr/>
        </p:nvCxnSpPr>
        <p:spPr>
          <a:xfrm>
            <a:off x="1691234" y="5134299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B3BB2E-F5A1-98B6-BDEA-5833DC7B08D2}"/>
              </a:ext>
            </a:extLst>
          </p:cNvPr>
          <p:cNvCxnSpPr>
            <a:cxnSpLocks/>
          </p:cNvCxnSpPr>
          <p:nvPr/>
        </p:nvCxnSpPr>
        <p:spPr>
          <a:xfrm>
            <a:off x="1691234" y="538716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E4630C5-597D-D365-0838-384462730AEE}"/>
              </a:ext>
            </a:extLst>
          </p:cNvPr>
          <p:cNvSpPr/>
          <p:nvPr/>
        </p:nvSpPr>
        <p:spPr>
          <a:xfrm>
            <a:off x="1691233" y="5147422"/>
            <a:ext cx="7353013" cy="1772065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DF420-1195-53EF-F7DA-D1010BE5817D}"/>
              </a:ext>
            </a:extLst>
          </p:cNvPr>
          <p:cNvSpPr txBox="1"/>
          <p:nvPr/>
        </p:nvSpPr>
        <p:spPr>
          <a:xfrm rot="5565246">
            <a:off x="4972290" y="3618880"/>
            <a:ext cx="29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Front line of the Main Structure 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4F8C7A-2FF1-77E9-0089-EC31355FBE64}"/>
              </a:ext>
            </a:extLst>
          </p:cNvPr>
          <p:cNvSpPr txBox="1"/>
          <p:nvPr/>
        </p:nvSpPr>
        <p:spPr>
          <a:xfrm rot="5801854">
            <a:off x="4066389" y="3693660"/>
            <a:ext cx="31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Rear line of the Main Structure for 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3D2666-186E-2774-31BE-708708F08DB5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750D6C-5581-AA3F-6CA7-FBD7C3F00391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A7F04A25-A7C4-61BF-0871-3F9EF26F2D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5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01"/>
    </mc:Choice>
    <mc:Fallback>
      <p:transition spd="slow" advTm="13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F2-5BB9-FA90-CDF8-9FC37FFD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 is obviously Larger So the property line near B becomes the Front Property Line, Front Line of the Main Structure and Rear line of the Main structure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0F908-587D-D1DD-1538-FA0E2A4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7" t="9676" r="911" b="365"/>
          <a:stretch/>
        </p:blipFill>
        <p:spPr>
          <a:xfrm rot="16200000">
            <a:off x="3194289" y="468672"/>
            <a:ext cx="4891719" cy="7897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CC36-C7AE-D2C1-2264-94DC0CC0C4F6}"/>
              </a:ext>
            </a:extLst>
          </p:cNvPr>
          <p:cNvSpPr txBox="1"/>
          <p:nvPr/>
        </p:nvSpPr>
        <p:spPr>
          <a:xfrm>
            <a:off x="5081798" y="127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E47F-AA98-B9D1-634F-9463F999634F}"/>
              </a:ext>
            </a:extLst>
          </p:cNvPr>
          <p:cNvSpPr/>
          <p:nvPr/>
        </p:nvSpPr>
        <p:spPr>
          <a:xfrm>
            <a:off x="9287537" y="3704007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CBBFF-ACE0-E3C8-5B63-65A0339CFFDB}"/>
              </a:ext>
            </a:extLst>
          </p:cNvPr>
          <p:cNvSpPr/>
          <p:nvPr/>
        </p:nvSpPr>
        <p:spPr>
          <a:xfrm>
            <a:off x="5958136" y="508260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BA036-2AD0-D268-5598-789AFE08F4F8}"/>
              </a:ext>
            </a:extLst>
          </p:cNvPr>
          <p:cNvSpPr/>
          <p:nvPr/>
        </p:nvSpPr>
        <p:spPr>
          <a:xfrm>
            <a:off x="6027068" y="4213543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0926F-6B24-822F-37B8-5D5FCFD72EB1}"/>
              </a:ext>
            </a:extLst>
          </p:cNvPr>
          <p:cNvCxnSpPr>
            <a:cxnSpLocks/>
          </p:cNvCxnSpPr>
          <p:nvPr/>
        </p:nvCxnSpPr>
        <p:spPr>
          <a:xfrm flipH="1">
            <a:off x="5883639" y="2359480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5C3C7FA-2E4B-05F2-73A3-B965E1D93038}"/>
              </a:ext>
            </a:extLst>
          </p:cNvPr>
          <p:cNvSpPr/>
          <p:nvPr/>
        </p:nvSpPr>
        <p:spPr>
          <a:xfrm>
            <a:off x="5067756" y="5285099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A4D6B-4D40-AA99-D942-35F9C174326D}"/>
              </a:ext>
            </a:extLst>
          </p:cNvPr>
          <p:cNvSpPr/>
          <p:nvPr/>
        </p:nvSpPr>
        <p:spPr>
          <a:xfrm>
            <a:off x="5349388" y="4212352"/>
            <a:ext cx="137863" cy="1296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552D4C-9DC5-E7F4-A27A-9781570092BB}"/>
              </a:ext>
            </a:extLst>
          </p:cNvPr>
          <p:cNvCxnSpPr>
            <a:cxnSpLocks/>
          </p:cNvCxnSpPr>
          <p:nvPr/>
        </p:nvCxnSpPr>
        <p:spPr>
          <a:xfrm flipH="1">
            <a:off x="5205619" y="230201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8D0B44-3C93-45B3-76CF-108E47B8A103}"/>
              </a:ext>
            </a:extLst>
          </p:cNvPr>
          <p:cNvCxnSpPr>
            <a:cxnSpLocks/>
          </p:cNvCxnSpPr>
          <p:nvPr/>
        </p:nvCxnSpPr>
        <p:spPr>
          <a:xfrm flipH="1">
            <a:off x="5010294" y="2378077"/>
            <a:ext cx="353288" cy="4498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DB99186C-40CC-1FCD-3F7F-DD14C276AF2D}"/>
              </a:ext>
            </a:extLst>
          </p:cNvPr>
          <p:cNvSpPr/>
          <p:nvPr/>
        </p:nvSpPr>
        <p:spPr>
          <a:xfrm>
            <a:off x="1681316" y="2389239"/>
            <a:ext cx="3849329" cy="4439264"/>
          </a:xfrm>
          <a:custGeom>
            <a:avLst/>
            <a:gdLst>
              <a:gd name="connsiteX0" fmla="*/ 0 w 3849329"/>
              <a:gd name="connsiteY0" fmla="*/ 88490 h 4439264"/>
              <a:gd name="connsiteX1" fmla="*/ 3849329 w 3849329"/>
              <a:gd name="connsiteY1" fmla="*/ 0 h 4439264"/>
              <a:gd name="connsiteX2" fmla="*/ 3524865 w 3849329"/>
              <a:gd name="connsiteY2" fmla="*/ 4439264 h 4439264"/>
              <a:gd name="connsiteX3" fmla="*/ 14749 w 3849329"/>
              <a:gd name="connsiteY3" fmla="*/ 4439264 h 4439264"/>
              <a:gd name="connsiteX4" fmla="*/ 0 w 3849329"/>
              <a:gd name="connsiteY4" fmla="*/ 88490 h 443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329" h="4439264">
                <a:moveTo>
                  <a:pt x="0" y="88490"/>
                </a:moveTo>
                <a:lnTo>
                  <a:pt x="3849329" y="0"/>
                </a:lnTo>
                <a:lnTo>
                  <a:pt x="3524865" y="4439264"/>
                </a:lnTo>
                <a:lnTo>
                  <a:pt x="14749" y="4439264"/>
                </a:lnTo>
                <a:cubicBezTo>
                  <a:pt x="9833" y="2989006"/>
                  <a:pt x="4916" y="1538748"/>
                  <a:pt x="0" y="88490"/>
                </a:cubicBezTo>
                <a:close/>
              </a:path>
            </a:pathLst>
          </a:custGeom>
          <a:solidFill>
            <a:srgbClr val="0070C0">
              <a:alpha val="3793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2651B8-CCA7-F5D1-DBE4-BC19FE34EC54}"/>
              </a:ext>
            </a:extLst>
          </p:cNvPr>
          <p:cNvSpPr/>
          <p:nvPr/>
        </p:nvSpPr>
        <p:spPr>
          <a:xfrm>
            <a:off x="5349388" y="4184972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3806BD-0971-7195-AE0B-E283E82882FA}"/>
              </a:ext>
            </a:extLst>
          </p:cNvPr>
          <p:cNvSpPr/>
          <p:nvPr/>
        </p:nvSpPr>
        <p:spPr>
          <a:xfrm>
            <a:off x="6027068" y="41841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A90EC7-6287-667E-6731-D270C247AE7B}"/>
              </a:ext>
            </a:extLst>
          </p:cNvPr>
          <p:cNvCxnSpPr>
            <a:cxnSpLocks/>
          </p:cNvCxnSpPr>
          <p:nvPr/>
        </p:nvCxnSpPr>
        <p:spPr>
          <a:xfrm>
            <a:off x="1691234" y="424101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B7ACCE1-7BC8-92B6-6062-B2037BD5FB67}"/>
              </a:ext>
            </a:extLst>
          </p:cNvPr>
          <p:cNvSpPr/>
          <p:nvPr/>
        </p:nvSpPr>
        <p:spPr>
          <a:xfrm>
            <a:off x="5958136" y="501776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ABFEF9-87C9-5B55-3EB0-B73193AA07A8}"/>
              </a:ext>
            </a:extLst>
          </p:cNvPr>
          <p:cNvSpPr/>
          <p:nvPr/>
        </p:nvSpPr>
        <p:spPr>
          <a:xfrm>
            <a:off x="5072755" y="5257507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B313CC-2804-E0EC-3677-C1F89596C613}"/>
              </a:ext>
            </a:extLst>
          </p:cNvPr>
          <p:cNvCxnSpPr>
            <a:cxnSpLocks/>
          </p:cNvCxnSpPr>
          <p:nvPr/>
        </p:nvCxnSpPr>
        <p:spPr>
          <a:xfrm>
            <a:off x="1691234" y="5134299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B3BB2E-F5A1-98B6-BDEA-5833DC7B08D2}"/>
              </a:ext>
            </a:extLst>
          </p:cNvPr>
          <p:cNvCxnSpPr>
            <a:cxnSpLocks/>
          </p:cNvCxnSpPr>
          <p:nvPr/>
        </p:nvCxnSpPr>
        <p:spPr>
          <a:xfrm>
            <a:off x="1691234" y="5387164"/>
            <a:ext cx="696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E4630C5-597D-D365-0838-384462730AEE}"/>
              </a:ext>
            </a:extLst>
          </p:cNvPr>
          <p:cNvSpPr/>
          <p:nvPr/>
        </p:nvSpPr>
        <p:spPr>
          <a:xfrm>
            <a:off x="1691233" y="5147422"/>
            <a:ext cx="7353013" cy="1772065"/>
          </a:xfrm>
          <a:prstGeom prst="rect">
            <a:avLst/>
          </a:prstGeom>
          <a:solidFill>
            <a:srgbClr val="FF0000">
              <a:alpha val="19268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DF420-1195-53EF-F7DA-D1010BE5817D}"/>
              </a:ext>
            </a:extLst>
          </p:cNvPr>
          <p:cNvSpPr txBox="1"/>
          <p:nvPr/>
        </p:nvSpPr>
        <p:spPr>
          <a:xfrm rot="5565246">
            <a:off x="4972290" y="3618880"/>
            <a:ext cx="29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Front line of the Main Structure 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4F8C7A-2FF1-77E9-0089-EC31355FBE64}"/>
              </a:ext>
            </a:extLst>
          </p:cNvPr>
          <p:cNvSpPr txBox="1"/>
          <p:nvPr/>
        </p:nvSpPr>
        <p:spPr>
          <a:xfrm rot="5801854">
            <a:off x="4066389" y="3693660"/>
            <a:ext cx="31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Rear line of the Main Structure for 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3D2666-186E-2774-31BE-708708F08DB5}"/>
              </a:ext>
            </a:extLst>
          </p:cNvPr>
          <p:cNvSpPr/>
          <p:nvPr/>
        </p:nvSpPr>
        <p:spPr>
          <a:xfrm>
            <a:off x="4636255" y="137250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6B576A-FEFB-AEE8-FEDD-CAAB2813E7B8}"/>
              </a:ext>
            </a:extLst>
          </p:cNvPr>
          <p:cNvSpPr/>
          <p:nvPr/>
        </p:nvSpPr>
        <p:spPr>
          <a:xfrm rot="21335824">
            <a:off x="8985225" y="2199020"/>
            <a:ext cx="407543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1A221FF7-EA03-3338-3867-0774C1205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9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10"/>
    </mc:Choice>
    <mc:Fallback>
      <p:transition spd="slow" advTm="16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0BCD-5139-F135-E30A-C08D6A09F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8D3F1-BCCE-C621-1763-050CC4584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A8E18-2700-A5B3-6789-FC858F825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697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DF3F8-1ABC-E3AA-5A4F-D6CE372665E7}"/>
              </a:ext>
            </a:extLst>
          </p:cNvPr>
          <p:cNvSpPr txBox="1"/>
          <p:nvPr/>
        </p:nvSpPr>
        <p:spPr>
          <a:xfrm>
            <a:off x="75304" y="2474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F612A-CEF9-893C-BC56-C6F4F6597CE9}"/>
              </a:ext>
            </a:extLst>
          </p:cNvPr>
          <p:cNvSpPr/>
          <p:nvPr/>
        </p:nvSpPr>
        <p:spPr>
          <a:xfrm>
            <a:off x="361508" y="4848447"/>
            <a:ext cx="10675088" cy="2009553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AA7ABE-4693-014E-5D80-D3923396D132}"/>
              </a:ext>
            </a:extLst>
          </p:cNvPr>
          <p:cNvSpPr/>
          <p:nvPr/>
        </p:nvSpPr>
        <p:spPr>
          <a:xfrm>
            <a:off x="75304" y="393405"/>
            <a:ext cx="1562110" cy="6616995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09A202-BE3F-7E50-BDDD-28C8088880C6}"/>
              </a:ext>
            </a:extLst>
          </p:cNvPr>
          <p:cNvSpPr/>
          <p:nvPr/>
        </p:nvSpPr>
        <p:spPr>
          <a:xfrm rot="21320033">
            <a:off x="8287921" y="414574"/>
            <a:ext cx="2891722" cy="6300103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A8189C-19ED-D71E-B30B-D41EA446326F}"/>
              </a:ext>
            </a:extLst>
          </p:cNvPr>
          <p:cNvSpPr/>
          <p:nvPr/>
        </p:nvSpPr>
        <p:spPr>
          <a:xfrm>
            <a:off x="439480" y="353323"/>
            <a:ext cx="10675088" cy="752464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A6C4492-6A1E-4B66-05C7-D27F810C3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06"/>
    </mc:Choice>
    <mc:Fallback>
      <p:transition spd="slow" advTm="16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76F1DA57-D0D0-2850-5B55-94A0C019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BF14F-0BED-7069-19A4-4F3C891FB190}"/>
              </a:ext>
            </a:extLst>
          </p:cNvPr>
          <p:cNvSpPr txBox="1"/>
          <p:nvPr/>
        </p:nvSpPr>
        <p:spPr>
          <a:xfrm>
            <a:off x="1696065" y="2536723"/>
            <a:ext cx="6697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Any questions please contact the Office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0CC9CE-332B-99D1-4C21-5792D95F8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22"/>
    </mc:Choice>
    <mc:Fallback>
      <p:transition spd="slow" advTm="10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 Street A and Street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AB8F10-2B91-D5E3-1BB5-896FAA077AF7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13AFC8-7922-2682-325E-B22EB7F00D8F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477D4-039F-7CCB-88B1-5BC9C646B67E}"/>
              </a:ext>
            </a:extLst>
          </p:cNvPr>
          <p:cNvSpPr/>
          <p:nvPr/>
        </p:nvSpPr>
        <p:spPr>
          <a:xfrm>
            <a:off x="4967929" y="1875208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BE2DA-315E-5913-BE54-4C1AAF6B9FA8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96A3B-E10E-AC73-D85D-6A29C85DC02E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6B2EEE1-2A14-4991-3C23-B38CBECD9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2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85"/>
    </mc:Choice>
    <mc:Fallback>
      <p:transition spd="slow" advTm="16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Street 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915692-E702-2ECA-21C4-D40AFC03945C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A6E3E-FAC0-67FC-3D45-643BE6DE1B61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D0C53-251F-42C9-FBD8-491E5C464576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9B53B2-A9F4-7850-DF29-AFBBB1A9F2BE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EC2DCCF-36A6-D969-1874-5D9FC7357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82"/>
    </mc:Choice>
    <mc:Fallback>
      <p:transition spd="slow" advTm="9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Side A: Determine the two most forward corners (closest to Street A)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5CE5DB-5562-3F98-5EBD-7D5E5A4ABD6D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A27CCB-45A2-1B19-5F8D-B61F812D6CC3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E5781-B5A1-1A8B-FE33-75AC89ADFA67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AAF8EC-CF7C-5541-7C8C-AC045E097584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6446ED32-5819-47B9-E8E7-1F14D4859E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5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41"/>
    </mc:Choice>
    <mc:Fallback>
      <p:transition spd="slow" advTm="15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Side A: extend a line through these two points out to the side property lines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08BF8F-A20E-B255-E086-78BD58B99FDC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2B427D-78D4-98FC-7580-1F4E83AAA5EE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E24710-DC60-8E26-ACD3-18301631CA5B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6A8C1F-1F6B-5CCC-67A6-600CD1003A60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88016-93C8-383E-2127-630A5F26D411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E6733DC7-B2E1-1525-76C4-67362B73A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81"/>
    </mc:Choice>
    <mc:Fallback>
      <p:transition spd="slow" advTm="12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699-4BE1-5CA6-1A19-A73AE25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</a:t>
            </a:r>
            <a:r>
              <a:rPr lang="en-US" b="1" u="sng" dirty="0"/>
              <a:t>Front Line of the Main Structure</a:t>
            </a:r>
            <a:r>
              <a:rPr lang="en-US" dirty="0"/>
              <a:t> as viewed from </a:t>
            </a:r>
            <a:r>
              <a:rPr lang="en-US" b="1" dirty="0"/>
              <a:t>Street A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4F22-15C4-1485-931B-E7C16135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378" y="2000922"/>
            <a:ext cx="8634804" cy="4857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A38CD8-ED5A-7D26-9188-1C874F4F23DC}"/>
              </a:ext>
            </a:extLst>
          </p:cNvPr>
          <p:cNvSpPr/>
          <p:nvPr/>
        </p:nvSpPr>
        <p:spPr>
          <a:xfrm>
            <a:off x="1765006" y="2137144"/>
            <a:ext cx="7899990" cy="501478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2E132-1B17-FD23-7E39-F594EADA9CA3}"/>
              </a:ext>
            </a:extLst>
          </p:cNvPr>
          <p:cNvSpPr/>
          <p:nvPr/>
        </p:nvSpPr>
        <p:spPr>
          <a:xfrm rot="21423723">
            <a:off x="1766217" y="2185056"/>
            <a:ext cx="1497217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CBC12-385C-8C13-5B19-74A420C6F481}"/>
              </a:ext>
            </a:extLst>
          </p:cNvPr>
          <p:cNvSpPr/>
          <p:nvPr/>
        </p:nvSpPr>
        <p:spPr>
          <a:xfrm>
            <a:off x="1659378" y="5296970"/>
            <a:ext cx="8634804" cy="1408630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42888D-F22D-7D68-107F-8051D9F8C41E}"/>
              </a:ext>
            </a:extLst>
          </p:cNvPr>
          <p:cNvSpPr/>
          <p:nvPr/>
        </p:nvSpPr>
        <p:spPr>
          <a:xfrm rot="21225038">
            <a:off x="7571155" y="2113954"/>
            <a:ext cx="2322256" cy="4497572"/>
          </a:xfrm>
          <a:prstGeom prst="rect">
            <a:avLst/>
          </a:prstGeom>
          <a:solidFill>
            <a:srgbClr val="B2A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7484-F6AA-4991-3987-D14229C16B24}"/>
              </a:ext>
            </a:extLst>
          </p:cNvPr>
          <p:cNvSpPr/>
          <p:nvPr/>
        </p:nvSpPr>
        <p:spPr>
          <a:xfrm>
            <a:off x="2435221" y="3506131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4E15A-58DC-8BA7-266E-0E602644291D}"/>
              </a:ext>
            </a:extLst>
          </p:cNvPr>
          <p:cNvSpPr/>
          <p:nvPr/>
        </p:nvSpPr>
        <p:spPr>
          <a:xfrm>
            <a:off x="4281267" y="4554885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AF886-52C5-3AD8-D5ED-7013845D2C29}"/>
              </a:ext>
            </a:extLst>
          </p:cNvPr>
          <p:cNvSpPr/>
          <p:nvPr/>
        </p:nvSpPr>
        <p:spPr>
          <a:xfrm>
            <a:off x="4281267" y="4752410"/>
            <a:ext cx="137863" cy="12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88016-93C8-383E-2127-630A5F26D411}"/>
              </a:ext>
            </a:extLst>
          </p:cNvPr>
          <p:cNvCxnSpPr/>
          <p:nvPr/>
        </p:nvCxnSpPr>
        <p:spPr>
          <a:xfrm flipH="1" flipV="1">
            <a:off x="4233725" y="2771294"/>
            <a:ext cx="137863" cy="2393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0998912B-9F8B-9390-670F-57AC02EBB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4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2"/>
    </mc:Choice>
    <mc:Fallback>
      <p:transition spd="slow" advTm="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782</Words>
  <Application>Microsoft Macintosh PowerPoint</Application>
  <PresentationFormat>Widescreen</PresentationFormat>
  <Paragraphs>99</Paragraphs>
  <Slides>40</Slides>
  <Notes>3</Notes>
  <HiddenSlides>0</HiddenSlides>
  <MMClips>40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Trebuchet MS</vt:lpstr>
      <vt:lpstr>Custom Design</vt:lpstr>
      <vt:lpstr>Berlin</vt:lpstr>
      <vt:lpstr>PRPOA – Corner Lots</vt:lpstr>
      <vt:lpstr>2 Examples – Corner Lots</vt:lpstr>
      <vt:lpstr>Example 1</vt:lpstr>
      <vt:lpstr>PowerPoint Presentation</vt:lpstr>
      <vt:lpstr>Identify a Street A and Street B</vt:lpstr>
      <vt:lpstr>For Street A:</vt:lpstr>
      <vt:lpstr>For Side A: Determine the two most forward corners (closest to Street A) </vt:lpstr>
      <vt:lpstr>For Side A: extend a line through these two points out to the side property lines </vt:lpstr>
      <vt:lpstr>This is the Front Line of the Main Structure as viewed from Street A </vt:lpstr>
      <vt:lpstr>Determine the two most outer rear corners (closest to rear and each sides of the property) of the Main Structure, excluding pool and cage </vt:lpstr>
      <vt:lpstr>Extend a line separately through each point parallel to the Front Line of the Main Structure out to the side property lines</vt:lpstr>
      <vt:lpstr>This would be the rear line of the Main Structure for A</vt:lpstr>
      <vt:lpstr>Now Do the Same Thing for street B</vt:lpstr>
      <vt:lpstr>For Side B: Determine the two most forward corners (closest to Street ) </vt:lpstr>
      <vt:lpstr>For Side B: extend a line through these two points out to the side property lines </vt:lpstr>
      <vt:lpstr>This is the Front Line of the Main Structure as viewed from Street B </vt:lpstr>
      <vt:lpstr>Determine the two most outer rear corners as viewed from B(closest to rear property line and each sides of the property) of the Main Structure, excluding pool and cage </vt:lpstr>
      <vt:lpstr>Extend a line separately through each point parallel to the Front Line of the Main Structure out to the side property lines</vt:lpstr>
      <vt:lpstr>This would be the rear line of the Main Structure for B</vt:lpstr>
      <vt:lpstr>Compare the area of the available space behind the rear line of the main structure for street A and Street B</vt:lpstr>
      <vt:lpstr>A’s Area behind the Rear Line is obviously Larger. So property line nearest to A becomes the Front Property Line, Front Line of the Main Structure and Rear line of the Main structure</vt:lpstr>
      <vt:lpstr>Example 2 – Non Parallel Corners</vt:lpstr>
      <vt:lpstr>Step 1 – Identify Street A and B</vt:lpstr>
      <vt:lpstr>For Street A:</vt:lpstr>
      <vt:lpstr>For Side A: Determine the two most forward corners (closest to Street A) </vt:lpstr>
      <vt:lpstr>For Side A: extend a line through these two points out to the side property lines </vt:lpstr>
      <vt:lpstr>This is the Front Line of the Main Structure as viewed from Street A </vt:lpstr>
      <vt:lpstr>Determine the two most outer rear corners (closest to rear property Line and each sides of the property) of the Main Structure, excluding pool and cage </vt:lpstr>
      <vt:lpstr>Extend each line separately through each point parallel to the Front Line of the Main Structure out to the side property lines</vt:lpstr>
      <vt:lpstr>The line that provides that provides the most useable land space is the Rear Line of the Main Structure for A</vt:lpstr>
      <vt:lpstr>Now Do the Same Thing for street B</vt:lpstr>
      <vt:lpstr>For Side B: Determine the two most forward corners (closest to Street ) </vt:lpstr>
      <vt:lpstr>For Side B: extend a line through these two points out to the side property lines </vt:lpstr>
      <vt:lpstr>This is the Front Line of the Main Structure as viewed from Street B </vt:lpstr>
      <vt:lpstr>Determine the two most outer rear corners as viewed from B(closest to rear and each sides of the property) of the Main Structure, excluding pool and cage </vt:lpstr>
      <vt:lpstr>Extend each line separately through each point parallel to the Front Line of the Main Structure out to the side property lines</vt:lpstr>
      <vt:lpstr>The line that provides the most useable land space is the Rear Line of the Main Structure for B</vt:lpstr>
      <vt:lpstr>Compare the area of the available space behind the rear line of the main structure for street A and Street B</vt:lpstr>
      <vt:lpstr>B is obviously Larger So the property line near B becomes the Front Property Line, Front Line of the Main Structure and Rear line of the Main structure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2022-06-06T13:48:43Z</dcterms:created>
  <dcterms:modified xsi:type="dcterms:W3CDTF">2022-08-12T14:36:20Z</dcterms:modified>
</cp:coreProperties>
</file>